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302" r:id="rId16"/>
    <p:sldId id="301" r:id="rId17"/>
    <p:sldId id="303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300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4" r:id="rId44"/>
    <p:sldId id="305" r:id="rId4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 snapToObjects="1">
      <p:cViewPr varScale="1">
        <p:scale>
          <a:sx n="116" d="100"/>
          <a:sy n="116" d="100"/>
        </p:scale>
        <p:origin x="196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E7C3C8-D278-4547-8378-24030B44BA7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802BAAC-3219-463A-AA7C-0F1AE5BA30D1}">
      <dgm:prSet/>
      <dgm:spPr/>
      <dgm:t>
        <a:bodyPr/>
        <a:lstStyle/>
        <a:p>
          <a:r>
            <a:rPr lang="en-US"/>
            <a:t>Ogni VM attraversa diverse fasi: creazione, configurazione, utilizzo e dismissione.</a:t>
          </a:r>
        </a:p>
      </dgm:t>
    </dgm:pt>
    <dgm:pt modelId="{46FED0E4-3B16-4544-8710-C32CEB576B88}" type="parTrans" cxnId="{57066908-ACBE-424A-92FC-27103348E0E9}">
      <dgm:prSet/>
      <dgm:spPr/>
      <dgm:t>
        <a:bodyPr/>
        <a:lstStyle/>
        <a:p>
          <a:endParaRPr lang="en-US"/>
        </a:p>
      </dgm:t>
    </dgm:pt>
    <dgm:pt modelId="{E659588D-4126-4CFF-8787-45408AFB0EEB}" type="sibTrans" cxnId="{57066908-ACBE-424A-92FC-27103348E0E9}">
      <dgm:prSet/>
      <dgm:spPr/>
      <dgm:t>
        <a:bodyPr/>
        <a:lstStyle/>
        <a:p>
          <a:endParaRPr lang="en-US"/>
        </a:p>
      </dgm:t>
    </dgm:pt>
    <dgm:pt modelId="{19E93ACB-7433-416D-9DE0-C05AC42202B4}">
      <dgm:prSet/>
      <dgm:spPr/>
      <dgm:t>
        <a:bodyPr/>
        <a:lstStyle/>
        <a:p>
          <a:r>
            <a:rPr lang="en-US"/>
            <a:t>Questo processo è chiamato Lifecycle (ciclo di vita).</a:t>
          </a:r>
        </a:p>
      </dgm:t>
    </dgm:pt>
    <dgm:pt modelId="{B9A2011A-6EB8-4B5D-8D93-84239DE3D95D}" type="parTrans" cxnId="{E558A39A-7F32-49FA-9878-B1157CED8BA7}">
      <dgm:prSet/>
      <dgm:spPr/>
      <dgm:t>
        <a:bodyPr/>
        <a:lstStyle/>
        <a:p>
          <a:endParaRPr lang="en-US"/>
        </a:p>
      </dgm:t>
    </dgm:pt>
    <dgm:pt modelId="{DCA916F7-F453-462A-BE88-90D400B9B9A6}" type="sibTrans" cxnId="{E558A39A-7F32-49FA-9878-B1157CED8BA7}">
      <dgm:prSet/>
      <dgm:spPr/>
      <dgm:t>
        <a:bodyPr/>
        <a:lstStyle/>
        <a:p>
          <a:endParaRPr lang="en-US"/>
        </a:p>
      </dgm:t>
    </dgm:pt>
    <dgm:pt modelId="{160D95F3-2E5E-424E-B1EB-5800636E669D}">
      <dgm:prSet/>
      <dgm:spPr/>
      <dgm:t>
        <a:bodyPr/>
        <a:lstStyle/>
        <a:p>
          <a:r>
            <a:rPr lang="en-US"/>
            <a:t>Una gestione corretta riduce errori operativi e vulnerabilità di sicurezza.</a:t>
          </a:r>
        </a:p>
      </dgm:t>
    </dgm:pt>
    <dgm:pt modelId="{5B241911-846E-45F2-9F2B-575559036DD3}" type="parTrans" cxnId="{4D72B3DF-1232-452B-B7FF-CBECB580FB33}">
      <dgm:prSet/>
      <dgm:spPr/>
      <dgm:t>
        <a:bodyPr/>
        <a:lstStyle/>
        <a:p>
          <a:endParaRPr lang="en-US"/>
        </a:p>
      </dgm:t>
    </dgm:pt>
    <dgm:pt modelId="{345256A5-9064-4AD4-B866-AB43571EFD2F}" type="sibTrans" cxnId="{4D72B3DF-1232-452B-B7FF-CBECB580FB33}">
      <dgm:prSet/>
      <dgm:spPr/>
      <dgm:t>
        <a:bodyPr/>
        <a:lstStyle/>
        <a:p>
          <a:endParaRPr lang="en-US"/>
        </a:p>
      </dgm:t>
    </dgm:pt>
    <dgm:pt modelId="{4D4701DA-F548-432E-BF42-E1CCE25B2F0B}" type="pres">
      <dgm:prSet presAssocID="{C2E7C3C8-D278-4547-8378-24030B44BA7B}" presName="root" presStyleCnt="0">
        <dgm:presLayoutVars>
          <dgm:dir/>
          <dgm:resizeHandles val="exact"/>
        </dgm:presLayoutVars>
      </dgm:prSet>
      <dgm:spPr/>
    </dgm:pt>
    <dgm:pt modelId="{12BA42D5-F0AE-4F54-8BB4-486967E5FF43}" type="pres">
      <dgm:prSet presAssocID="{8802BAAC-3219-463A-AA7C-0F1AE5BA30D1}" presName="compNode" presStyleCnt="0"/>
      <dgm:spPr/>
    </dgm:pt>
    <dgm:pt modelId="{A2235381-8EF0-44F4-8528-DDEC00E85083}" type="pres">
      <dgm:prSet presAssocID="{8802BAAC-3219-463A-AA7C-0F1AE5BA30D1}" presName="bgRect" presStyleLbl="bgShp" presStyleIdx="0" presStyleCnt="3"/>
      <dgm:spPr/>
    </dgm:pt>
    <dgm:pt modelId="{8F9D7B86-0966-46AA-A714-3A0388C8C0FB}" type="pres">
      <dgm:prSet presAssocID="{8802BAAC-3219-463A-AA7C-0F1AE5BA30D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ngranaggi"/>
        </a:ext>
      </dgm:extLst>
    </dgm:pt>
    <dgm:pt modelId="{7AF23CFD-45D5-4F25-9010-4FA3A9BB81AF}" type="pres">
      <dgm:prSet presAssocID="{8802BAAC-3219-463A-AA7C-0F1AE5BA30D1}" presName="spaceRect" presStyleCnt="0"/>
      <dgm:spPr/>
    </dgm:pt>
    <dgm:pt modelId="{FECD7D08-5123-4485-8708-36C477BB951D}" type="pres">
      <dgm:prSet presAssocID="{8802BAAC-3219-463A-AA7C-0F1AE5BA30D1}" presName="parTx" presStyleLbl="revTx" presStyleIdx="0" presStyleCnt="3">
        <dgm:presLayoutVars>
          <dgm:chMax val="0"/>
          <dgm:chPref val="0"/>
        </dgm:presLayoutVars>
      </dgm:prSet>
      <dgm:spPr/>
    </dgm:pt>
    <dgm:pt modelId="{90AF6B70-F47B-478F-B959-9E4494514A61}" type="pres">
      <dgm:prSet presAssocID="{E659588D-4126-4CFF-8787-45408AFB0EEB}" presName="sibTrans" presStyleCnt="0"/>
      <dgm:spPr/>
    </dgm:pt>
    <dgm:pt modelId="{FCA44BB6-E2FB-442C-ACEA-69DFB9CDE163}" type="pres">
      <dgm:prSet presAssocID="{19E93ACB-7433-416D-9DE0-C05AC42202B4}" presName="compNode" presStyleCnt="0"/>
      <dgm:spPr/>
    </dgm:pt>
    <dgm:pt modelId="{5947A95F-F4E4-4971-9158-E1F74515CECE}" type="pres">
      <dgm:prSet presAssocID="{19E93ACB-7433-416D-9DE0-C05AC42202B4}" presName="bgRect" presStyleLbl="bgShp" presStyleIdx="1" presStyleCnt="3"/>
      <dgm:spPr/>
    </dgm:pt>
    <dgm:pt modelId="{EA05923A-FB80-4D81-9AFC-CAE7C35104B4}" type="pres">
      <dgm:prSet presAssocID="{19E93ACB-7433-416D-9DE0-C05AC42202B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rrow Circle"/>
        </a:ext>
      </dgm:extLst>
    </dgm:pt>
    <dgm:pt modelId="{A5A214D6-A593-41F3-A476-FF06EF8C69B5}" type="pres">
      <dgm:prSet presAssocID="{19E93ACB-7433-416D-9DE0-C05AC42202B4}" presName="spaceRect" presStyleCnt="0"/>
      <dgm:spPr/>
    </dgm:pt>
    <dgm:pt modelId="{72FFEB3A-E958-4467-9888-CF616DAB284A}" type="pres">
      <dgm:prSet presAssocID="{19E93ACB-7433-416D-9DE0-C05AC42202B4}" presName="parTx" presStyleLbl="revTx" presStyleIdx="1" presStyleCnt="3">
        <dgm:presLayoutVars>
          <dgm:chMax val="0"/>
          <dgm:chPref val="0"/>
        </dgm:presLayoutVars>
      </dgm:prSet>
      <dgm:spPr/>
    </dgm:pt>
    <dgm:pt modelId="{1C8E716C-F28C-4AA1-8719-F3CFE13A744E}" type="pres">
      <dgm:prSet presAssocID="{DCA916F7-F453-462A-BE88-90D400B9B9A6}" presName="sibTrans" presStyleCnt="0"/>
      <dgm:spPr/>
    </dgm:pt>
    <dgm:pt modelId="{04953B1D-3D6D-437D-93C0-FF6D7E8679EC}" type="pres">
      <dgm:prSet presAssocID="{160D95F3-2E5E-424E-B1EB-5800636E669D}" presName="compNode" presStyleCnt="0"/>
      <dgm:spPr/>
    </dgm:pt>
    <dgm:pt modelId="{A2E32DB0-9DB3-4D67-9B03-03701FB45E5F}" type="pres">
      <dgm:prSet presAssocID="{160D95F3-2E5E-424E-B1EB-5800636E669D}" presName="bgRect" presStyleLbl="bgShp" presStyleIdx="2" presStyleCnt="3"/>
      <dgm:spPr/>
    </dgm:pt>
    <dgm:pt modelId="{532157BE-6441-42AD-B714-C6B24402FEA0}" type="pres">
      <dgm:prSet presAssocID="{160D95F3-2E5E-424E-B1EB-5800636E669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vviso"/>
        </a:ext>
      </dgm:extLst>
    </dgm:pt>
    <dgm:pt modelId="{6579A58F-AE1A-4C13-A4D1-D3153270F531}" type="pres">
      <dgm:prSet presAssocID="{160D95F3-2E5E-424E-B1EB-5800636E669D}" presName="spaceRect" presStyleCnt="0"/>
      <dgm:spPr/>
    </dgm:pt>
    <dgm:pt modelId="{235F8BF7-E423-43E2-9789-150AA79CCF34}" type="pres">
      <dgm:prSet presAssocID="{160D95F3-2E5E-424E-B1EB-5800636E669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57066908-ACBE-424A-92FC-27103348E0E9}" srcId="{C2E7C3C8-D278-4547-8378-24030B44BA7B}" destId="{8802BAAC-3219-463A-AA7C-0F1AE5BA30D1}" srcOrd="0" destOrd="0" parTransId="{46FED0E4-3B16-4544-8710-C32CEB576B88}" sibTransId="{E659588D-4126-4CFF-8787-45408AFB0EEB}"/>
    <dgm:cxn modelId="{220EB04E-5E06-49DA-8077-3A13AC0B237A}" type="presOf" srcId="{8802BAAC-3219-463A-AA7C-0F1AE5BA30D1}" destId="{FECD7D08-5123-4485-8708-36C477BB951D}" srcOrd="0" destOrd="0" presId="urn:microsoft.com/office/officeart/2018/2/layout/IconVerticalSolidList"/>
    <dgm:cxn modelId="{97170C9A-349E-4849-A88D-35BB6ABFD998}" type="presOf" srcId="{160D95F3-2E5E-424E-B1EB-5800636E669D}" destId="{235F8BF7-E423-43E2-9789-150AA79CCF34}" srcOrd="0" destOrd="0" presId="urn:microsoft.com/office/officeart/2018/2/layout/IconVerticalSolidList"/>
    <dgm:cxn modelId="{E558A39A-7F32-49FA-9878-B1157CED8BA7}" srcId="{C2E7C3C8-D278-4547-8378-24030B44BA7B}" destId="{19E93ACB-7433-416D-9DE0-C05AC42202B4}" srcOrd="1" destOrd="0" parTransId="{B9A2011A-6EB8-4B5D-8D93-84239DE3D95D}" sibTransId="{DCA916F7-F453-462A-BE88-90D400B9B9A6}"/>
    <dgm:cxn modelId="{34765EC6-26A2-46E7-AD8F-A507F5ACD162}" type="presOf" srcId="{19E93ACB-7433-416D-9DE0-C05AC42202B4}" destId="{72FFEB3A-E958-4467-9888-CF616DAB284A}" srcOrd="0" destOrd="0" presId="urn:microsoft.com/office/officeart/2018/2/layout/IconVerticalSolidList"/>
    <dgm:cxn modelId="{26CBD0DE-5800-4D45-99F5-E84BCD2BE093}" type="presOf" srcId="{C2E7C3C8-D278-4547-8378-24030B44BA7B}" destId="{4D4701DA-F548-432E-BF42-E1CCE25B2F0B}" srcOrd="0" destOrd="0" presId="urn:microsoft.com/office/officeart/2018/2/layout/IconVerticalSolidList"/>
    <dgm:cxn modelId="{4D72B3DF-1232-452B-B7FF-CBECB580FB33}" srcId="{C2E7C3C8-D278-4547-8378-24030B44BA7B}" destId="{160D95F3-2E5E-424E-B1EB-5800636E669D}" srcOrd="2" destOrd="0" parTransId="{5B241911-846E-45F2-9F2B-575559036DD3}" sibTransId="{345256A5-9064-4AD4-B866-AB43571EFD2F}"/>
    <dgm:cxn modelId="{78F3AAC0-928A-49B8-A576-51D0B759C11C}" type="presParOf" srcId="{4D4701DA-F548-432E-BF42-E1CCE25B2F0B}" destId="{12BA42D5-F0AE-4F54-8BB4-486967E5FF43}" srcOrd="0" destOrd="0" presId="urn:microsoft.com/office/officeart/2018/2/layout/IconVerticalSolidList"/>
    <dgm:cxn modelId="{47ED3EAA-86FF-4925-8DDD-EBE045BDA90F}" type="presParOf" srcId="{12BA42D5-F0AE-4F54-8BB4-486967E5FF43}" destId="{A2235381-8EF0-44F4-8528-DDEC00E85083}" srcOrd="0" destOrd="0" presId="urn:microsoft.com/office/officeart/2018/2/layout/IconVerticalSolidList"/>
    <dgm:cxn modelId="{097B4169-B039-4A21-B273-1B5B64D3A9CE}" type="presParOf" srcId="{12BA42D5-F0AE-4F54-8BB4-486967E5FF43}" destId="{8F9D7B86-0966-46AA-A714-3A0388C8C0FB}" srcOrd="1" destOrd="0" presId="urn:microsoft.com/office/officeart/2018/2/layout/IconVerticalSolidList"/>
    <dgm:cxn modelId="{321D56FB-2FB6-4C9E-81CE-F5C8FF6FAE9E}" type="presParOf" srcId="{12BA42D5-F0AE-4F54-8BB4-486967E5FF43}" destId="{7AF23CFD-45D5-4F25-9010-4FA3A9BB81AF}" srcOrd="2" destOrd="0" presId="urn:microsoft.com/office/officeart/2018/2/layout/IconVerticalSolidList"/>
    <dgm:cxn modelId="{BC276CBE-C702-43FA-A7CC-3400E9EAF825}" type="presParOf" srcId="{12BA42D5-F0AE-4F54-8BB4-486967E5FF43}" destId="{FECD7D08-5123-4485-8708-36C477BB951D}" srcOrd="3" destOrd="0" presId="urn:microsoft.com/office/officeart/2018/2/layout/IconVerticalSolidList"/>
    <dgm:cxn modelId="{434B319A-BCB2-4A4C-8276-035ED95ACD25}" type="presParOf" srcId="{4D4701DA-F548-432E-BF42-E1CCE25B2F0B}" destId="{90AF6B70-F47B-478F-B959-9E4494514A61}" srcOrd="1" destOrd="0" presId="urn:microsoft.com/office/officeart/2018/2/layout/IconVerticalSolidList"/>
    <dgm:cxn modelId="{D4CE6B71-7721-4861-843E-F3F854789D0C}" type="presParOf" srcId="{4D4701DA-F548-432E-BF42-E1CCE25B2F0B}" destId="{FCA44BB6-E2FB-442C-ACEA-69DFB9CDE163}" srcOrd="2" destOrd="0" presId="urn:microsoft.com/office/officeart/2018/2/layout/IconVerticalSolidList"/>
    <dgm:cxn modelId="{A3655324-31E1-43D3-9616-01FF64D16202}" type="presParOf" srcId="{FCA44BB6-E2FB-442C-ACEA-69DFB9CDE163}" destId="{5947A95F-F4E4-4971-9158-E1F74515CECE}" srcOrd="0" destOrd="0" presId="urn:microsoft.com/office/officeart/2018/2/layout/IconVerticalSolidList"/>
    <dgm:cxn modelId="{A33E9D31-CA1E-4BCC-A910-9BAFE99EC2D2}" type="presParOf" srcId="{FCA44BB6-E2FB-442C-ACEA-69DFB9CDE163}" destId="{EA05923A-FB80-4D81-9AFC-CAE7C35104B4}" srcOrd="1" destOrd="0" presId="urn:microsoft.com/office/officeart/2018/2/layout/IconVerticalSolidList"/>
    <dgm:cxn modelId="{AA349E27-1D0D-4D06-942C-CE631B75F082}" type="presParOf" srcId="{FCA44BB6-E2FB-442C-ACEA-69DFB9CDE163}" destId="{A5A214D6-A593-41F3-A476-FF06EF8C69B5}" srcOrd="2" destOrd="0" presId="urn:microsoft.com/office/officeart/2018/2/layout/IconVerticalSolidList"/>
    <dgm:cxn modelId="{6FAA1A14-F288-461C-A0C2-EEDCAFB1EB15}" type="presParOf" srcId="{FCA44BB6-E2FB-442C-ACEA-69DFB9CDE163}" destId="{72FFEB3A-E958-4467-9888-CF616DAB284A}" srcOrd="3" destOrd="0" presId="urn:microsoft.com/office/officeart/2018/2/layout/IconVerticalSolidList"/>
    <dgm:cxn modelId="{63BEA57D-4A3B-4E5C-9E2C-13E143F49FCE}" type="presParOf" srcId="{4D4701DA-F548-432E-BF42-E1CCE25B2F0B}" destId="{1C8E716C-F28C-4AA1-8719-F3CFE13A744E}" srcOrd="3" destOrd="0" presId="urn:microsoft.com/office/officeart/2018/2/layout/IconVerticalSolidList"/>
    <dgm:cxn modelId="{7D2870FA-6D1C-479A-B6E7-C7BAE89826AC}" type="presParOf" srcId="{4D4701DA-F548-432E-BF42-E1CCE25B2F0B}" destId="{04953B1D-3D6D-437D-93C0-FF6D7E8679EC}" srcOrd="4" destOrd="0" presId="urn:microsoft.com/office/officeart/2018/2/layout/IconVerticalSolidList"/>
    <dgm:cxn modelId="{3ACB2A3A-1F91-4520-91C1-9A73404868F6}" type="presParOf" srcId="{04953B1D-3D6D-437D-93C0-FF6D7E8679EC}" destId="{A2E32DB0-9DB3-4D67-9B03-03701FB45E5F}" srcOrd="0" destOrd="0" presId="urn:microsoft.com/office/officeart/2018/2/layout/IconVerticalSolidList"/>
    <dgm:cxn modelId="{0300C386-A80A-4372-B5B2-51B0238A4A29}" type="presParOf" srcId="{04953B1D-3D6D-437D-93C0-FF6D7E8679EC}" destId="{532157BE-6441-42AD-B714-C6B24402FEA0}" srcOrd="1" destOrd="0" presId="urn:microsoft.com/office/officeart/2018/2/layout/IconVerticalSolidList"/>
    <dgm:cxn modelId="{11F09DEB-35D7-471C-9B51-A9C465113D88}" type="presParOf" srcId="{04953B1D-3D6D-437D-93C0-FF6D7E8679EC}" destId="{6579A58F-AE1A-4C13-A4D1-D3153270F531}" srcOrd="2" destOrd="0" presId="urn:microsoft.com/office/officeart/2018/2/layout/IconVerticalSolidList"/>
    <dgm:cxn modelId="{D8A9C557-D12D-4858-9C69-096ED0531F1D}" type="presParOf" srcId="{04953B1D-3D6D-437D-93C0-FF6D7E8679EC}" destId="{235F8BF7-E423-43E2-9789-150AA79CCF3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905C48-466D-468B-B0A2-1E206CD0047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95F452A-B7F9-40EB-B713-9454AD20F2C6}">
      <dgm:prSet/>
      <dgm:spPr/>
      <dgm:t>
        <a:bodyPr/>
        <a:lstStyle/>
        <a:p>
          <a:r>
            <a:rPr lang="en-US"/>
            <a:t>Uno Snapshot è una fotografia dello stato della VM in un momento preciso.</a:t>
          </a:r>
        </a:p>
      </dgm:t>
    </dgm:pt>
    <dgm:pt modelId="{F05AD259-9B62-4DC9-A1A0-9870B3F0A238}" type="parTrans" cxnId="{60A9B381-1195-44BA-902E-4E16B1D5231F}">
      <dgm:prSet/>
      <dgm:spPr/>
      <dgm:t>
        <a:bodyPr/>
        <a:lstStyle/>
        <a:p>
          <a:endParaRPr lang="en-US"/>
        </a:p>
      </dgm:t>
    </dgm:pt>
    <dgm:pt modelId="{EBF2DD66-20C9-4E3A-BF32-205B3BF114E2}" type="sibTrans" cxnId="{60A9B381-1195-44BA-902E-4E16B1D5231F}">
      <dgm:prSet/>
      <dgm:spPr/>
      <dgm:t>
        <a:bodyPr/>
        <a:lstStyle/>
        <a:p>
          <a:endParaRPr lang="en-US"/>
        </a:p>
      </dgm:t>
    </dgm:pt>
    <dgm:pt modelId="{BBA9B053-81F9-488B-B436-E7D7202B896D}">
      <dgm:prSet/>
      <dgm:spPr/>
      <dgm:t>
        <a:bodyPr/>
        <a:lstStyle/>
        <a:p>
          <a:r>
            <a:rPr lang="en-US"/>
            <a:t>Salva lo stato del disco e opzionalmente della memoria RAM.</a:t>
          </a:r>
        </a:p>
      </dgm:t>
    </dgm:pt>
    <dgm:pt modelId="{4C5615FE-F285-47C8-9B6B-9545096DA227}" type="parTrans" cxnId="{5D8B0F9C-B34E-495D-AC58-8A80D1DADC99}">
      <dgm:prSet/>
      <dgm:spPr/>
      <dgm:t>
        <a:bodyPr/>
        <a:lstStyle/>
        <a:p>
          <a:endParaRPr lang="en-US"/>
        </a:p>
      </dgm:t>
    </dgm:pt>
    <dgm:pt modelId="{20310AC6-29E3-4B58-93BA-431D39A605B3}" type="sibTrans" cxnId="{5D8B0F9C-B34E-495D-AC58-8A80D1DADC99}">
      <dgm:prSet/>
      <dgm:spPr/>
      <dgm:t>
        <a:bodyPr/>
        <a:lstStyle/>
        <a:p>
          <a:endParaRPr lang="en-US"/>
        </a:p>
      </dgm:t>
    </dgm:pt>
    <dgm:pt modelId="{0176F2EE-46E2-4A4B-923B-4F24E8661EBE}">
      <dgm:prSet/>
      <dgm:spPr/>
      <dgm:t>
        <a:bodyPr/>
        <a:lstStyle/>
        <a:p>
          <a:r>
            <a:rPr lang="en-US"/>
            <a:t>Permette di tornare indietro rapidamente in caso di errore.</a:t>
          </a:r>
        </a:p>
      </dgm:t>
    </dgm:pt>
    <dgm:pt modelId="{DFA51C9A-1273-4DC6-A32A-39B826031FC2}" type="parTrans" cxnId="{E3BAE7A5-3BEC-4538-8150-CEB98D797E6F}">
      <dgm:prSet/>
      <dgm:spPr/>
      <dgm:t>
        <a:bodyPr/>
        <a:lstStyle/>
        <a:p>
          <a:endParaRPr lang="en-US"/>
        </a:p>
      </dgm:t>
    </dgm:pt>
    <dgm:pt modelId="{A78FC2D1-12F3-48CA-96A6-BADF1C95DBE0}" type="sibTrans" cxnId="{E3BAE7A5-3BEC-4538-8150-CEB98D797E6F}">
      <dgm:prSet/>
      <dgm:spPr/>
      <dgm:t>
        <a:bodyPr/>
        <a:lstStyle/>
        <a:p>
          <a:endParaRPr lang="en-US"/>
        </a:p>
      </dgm:t>
    </dgm:pt>
    <dgm:pt modelId="{6F275873-4CB4-4009-96FC-672C0DB6F49B}" type="pres">
      <dgm:prSet presAssocID="{85905C48-466D-468B-B0A2-1E206CD00479}" presName="root" presStyleCnt="0">
        <dgm:presLayoutVars>
          <dgm:dir/>
          <dgm:resizeHandles val="exact"/>
        </dgm:presLayoutVars>
      </dgm:prSet>
      <dgm:spPr/>
    </dgm:pt>
    <dgm:pt modelId="{6DF0291D-A931-4C62-BAB7-7C95546FB6E3}" type="pres">
      <dgm:prSet presAssocID="{195F452A-B7F9-40EB-B713-9454AD20F2C6}" presName="compNode" presStyleCnt="0"/>
      <dgm:spPr/>
    </dgm:pt>
    <dgm:pt modelId="{E79F9DFD-6965-4773-ABC6-56DE26EE4D28}" type="pres">
      <dgm:prSet presAssocID="{195F452A-B7F9-40EB-B713-9454AD20F2C6}" presName="bgRect" presStyleLbl="bgShp" presStyleIdx="0" presStyleCnt="3"/>
      <dgm:spPr/>
    </dgm:pt>
    <dgm:pt modelId="{DAF0C704-4CF3-41BA-B234-7DEF61F28211}" type="pres">
      <dgm:prSet presAssocID="{195F452A-B7F9-40EB-B713-9454AD20F2C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otocamera"/>
        </a:ext>
      </dgm:extLst>
    </dgm:pt>
    <dgm:pt modelId="{A53A4112-02F9-4A9E-A173-DC6C6CA9B1C6}" type="pres">
      <dgm:prSet presAssocID="{195F452A-B7F9-40EB-B713-9454AD20F2C6}" presName="spaceRect" presStyleCnt="0"/>
      <dgm:spPr/>
    </dgm:pt>
    <dgm:pt modelId="{13998F80-2B80-47B5-8901-2C580260E7D5}" type="pres">
      <dgm:prSet presAssocID="{195F452A-B7F9-40EB-B713-9454AD20F2C6}" presName="parTx" presStyleLbl="revTx" presStyleIdx="0" presStyleCnt="3">
        <dgm:presLayoutVars>
          <dgm:chMax val="0"/>
          <dgm:chPref val="0"/>
        </dgm:presLayoutVars>
      </dgm:prSet>
      <dgm:spPr/>
    </dgm:pt>
    <dgm:pt modelId="{1BC26088-CD21-4930-8963-E3912D06518E}" type="pres">
      <dgm:prSet presAssocID="{EBF2DD66-20C9-4E3A-BF32-205B3BF114E2}" presName="sibTrans" presStyleCnt="0"/>
      <dgm:spPr/>
    </dgm:pt>
    <dgm:pt modelId="{770B1F08-12F5-4476-B0D8-BAC70A3CE6C9}" type="pres">
      <dgm:prSet presAssocID="{BBA9B053-81F9-488B-B436-E7D7202B896D}" presName="compNode" presStyleCnt="0"/>
      <dgm:spPr/>
    </dgm:pt>
    <dgm:pt modelId="{89B56B05-653F-4ADC-89DC-9DFAD08ACD7B}" type="pres">
      <dgm:prSet presAssocID="{BBA9B053-81F9-488B-B436-E7D7202B896D}" presName="bgRect" presStyleLbl="bgShp" presStyleIdx="1" presStyleCnt="3"/>
      <dgm:spPr/>
    </dgm:pt>
    <dgm:pt modelId="{B892A0FF-76E5-4E9F-9465-5AB1A29C16BC}" type="pres">
      <dgm:prSet presAssocID="{BBA9B053-81F9-488B-B436-E7D7202B896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sco"/>
        </a:ext>
      </dgm:extLst>
    </dgm:pt>
    <dgm:pt modelId="{556A90BB-C7F6-4BA0-A77C-BCFAF14225AF}" type="pres">
      <dgm:prSet presAssocID="{BBA9B053-81F9-488B-B436-E7D7202B896D}" presName="spaceRect" presStyleCnt="0"/>
      <dgm:spPr/>
    </dgm:pt>
    <dgm:pt modelId="{76BCA85E-EE79-4D9E-B933-B99EA3E812E2}" type="pres">
      <dgm:prSet presAssocID="{BBA9B053-81F9-488B-B436-E7D7202B896D}" presName="parTx" presStyleLbl="revTx" presStyleIdx="1" presStyleCnt="3">
        <dgm:presLayoutVars>
          <dgm:chMax val="0"/>
          <dgm:chPref val="0"/>
        </dgm:presLayoutVars>
      </dgm:prSet>
      <dgm:spPr/>
    </dgm:pt>
    <dgm:pt modelId="{5A509669-3860-4144-B03F-057899CE36B8}" type="pres">
      <dgm:prSet presAssocID="{20310AC6-29E3-4B58-93BA-431D39A605B3}" presName="sibTrans" presStyleCnt="0"/>
      <dgm:spPr/>
    </dgm:pt>
    <dgm:pt modelId="{4E06B0AB-51DE-43EB-957B-66F1E66F615C}" type="pres">
      <dgm:prSet presAssocID="{0176F2EE-46E2-4A4B-923B-4F24E8661EBE}" presName="compNode" presStyleCnt="0"/>
      <dgm:spPr/>
    </dgm:pt>
    <dgm:pt modelId="{032D71A8-F290-44E3-93B3-22ED7D4AEAF3}" type="pres">
      <dgm:prSet presAssocID="{0176F2EE-46E2-4A4B-923B-4F24E8661EBE}" presName="bgRect" presStyleLbl="bgShp" presStyleIdx="2" presStyleCnt="3"/>
      <dgm:spPr/>
    </dgm:pt>
    <dgm:pt modelId="{DA0480BC-2026-4508-B53D-19E5CCEB3931}" type="pres">
      <dgm:prSet presAssocID="{0176F2EE-46E2-4A4B-923B-4F24E8661EB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spellere"/>
        </a:ext>
      </dgm:extLst>
    </dgm:pt>
    <dgm:pt modelId="{975A7C8C-E504-4116-8E17-42860B434526}" type="pres">
      <dgm:prSet presAssocID="{0176F2EE-46E2-4A4B-923B-4F24E8661EBE}" presName="spaceRect" presStyleCnt="0"/>
      <dgm:spPr/>
    </dgm:pt>
    <dgm:pt modelId="{0D5F1F6E-E5C6-4DFD-A5AD-3A53F69CD219}" type="pres">
      <dgm:prSet presAssocID="{0176F2EE-46E2-4A4B-923B-4F24E8661EBE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D2E5110D-43FB-4043-8312-B29F728D59FA}" type="presOf" srcId="{0176F2EE-46E2-4A4B-923B-4F24E8661EBE}" destId="{0D5F1F6E-E5C6-4DFD-A5AD-3A53F69CD219}" srcOrd="0" destOrd="0" presId="urn:microsoft.com/office/officeart/2018/2/layout/IconVerticalSolidList"/>
    <dgm:cxn modelId="{E4D32140-267C-48A4-8969-0971C79B5A6C}" type="presOf" srcId="{85905C48-466D-468B-B0A2-1E206CD00479}" destId="{6F275873-4CB4-4009-96FC-672C0DB6F49B}" srcOrd="0" destOrd="0" presId="urn:microsoft.com/office/officeart/2018/2/layout/IconVerticalSolidList"/>
    <dgm:cxn modelId="{60A9B381-1195-44BA-902E-4E16B1D5231F}" srcId="{85905C48-466D-468B-B0A2-1E206CD00479}" destId="{195F452A-B7F9-40EB-B713-9454AD20F2C6}" srcOrd="0" destOrd="0" parTransId="{F05AD259-9B62-4DC9-A1A0-9870B3F0A238}" sibTransId="{EBF2DD66-20C9-4E3A-BF32-205B3BF114E2}"/>
    <dgm:cxn modelId="{1ED98F87-AD6A-46D5-93D4-AD03BE04CA5C}" type="presOf" srcId="{BBA9B053-81F9-488B-B436-E7D7202B896D}" destId="{76BCA85E-EE79-4D9E-B933-B99EA3E812E2}" srcOrd="0" destOrd="0" presId="urn:microsoft.com/office/officeart/2018/2/layout/IconVerticalSolidList"/>
    <dgm:cxn modelId="{5D8B0F9C-B34E-495D-AC58-8A80D1DADC99}" srcId="{85905C48-466D-468B-B0A2-1E206CD00479}" destId="{BBA9B053-81F9-488B-B436-E7D7202B896D}" srcOrd="1" destOrd="0" parTransId="{4C5615FE-F285-47C8-9B6B-9545096DA227}" sibTransId="{20310AC6-29E3-4B58-93BA-431D39A605B3}"/>
    <dgm:cxn modelId="{E3BAE7A5-3BEC-4538-8150-CEB98D797E6F}" srcId="{85905C48-466D-468B-B0A2-1E206CD00479}" destId="{0176F2EE-46E2-4A4B-923B-4F24E8661EBE}" srcOrd="2" destOrd="0" parTransId="{DFA51C9A-1273-4DC6-A32A-39B826031FC2}" sibTransId="{A78FC2D1-12F3-48CA-96A6-BADF1C95DBE0}"/>
    <dgm:cxn modelId="{6153D5FE-834A-43AD-AA79-85B4766740DC}" type="presOf" srcId="{195F452A-B7F9-40EB-B713-9454AD20F2C6}" destId="{13998F80-2B80-47B5-8901-2C580260E7D5}" srcOrd="0" destOrd="0" presId="urn:microsoft.com/office/officeart/2018/2/layout/IconVerticalSolidList"/>
    <dgm:cxn modelId="{F18EAA43-EFA9-4CFD-AB11-4C17EB8A7E01}" type="presParOf" srcId="{6F275873-4CB4-4009-96FC-672C0DB6F49B}" destId="{6DF0291D-A931-4C62-BAB7-7C95546FB6E3}" srcOrd="0" destOrd="0" presId="urn:microsoft.com/office/officeart/2018/2/layout/IconVerticalSolidList"/>
    <dgm:cxn modelId="{BAFBB1D9-CC4C-4477-A363-8360CF862BC1}" type="presParOf" srcId="{6DF0291D-A931-4C62-BAB7-7C95546FB6E3}" destId="{E79F9DFD-6965-4773-ABC6-56DE26EE4D28}" srcOrd="0" destOrd="0" presId="urn:microsoft.com/office/officeart/2018/2/layout/IconVerticalSolidList"/>
    <dgm:cxn modelId="{DB9EA27D-8572-49FB-A16F-092ABB78E209}" type="presParOf" srcId="{6DF0291D-A931-4C62-BAB7-7C95546FB6E3}" destId="{DAF0C704-4CF3-41BA-B234-7DEF61F28211}" srcOrd="1" destOrd="0" presId="urn:microsoft.com/office/officeart/2018/2/layout/IconVerticalSolidList"/>
    <dgm:cxn modelId="{F04CE3BD-E2C8-4EE0-9C06-C846CC962F32}" type="presParOf" srcId="{6DF0291D-A931-4C62-BAB7-7C95546FB6E3}" destId="{A53A4112-02F9-4A9E-A173-DC6C6CA9B1C6}" srcOrd="2" destOrd="0" presId="urn:microsoft.com/office/officeart/2018/2/layout/IconVerticalSolidList"/>
    <dgm:cxn modelId="{2BF330EE-1C74-4C47-813C-9AB621699069}" type="presParOf" srcId="{6DF0291D-A931-4C62-BAB7-7C95546FB6E3}" destId="{13998F80-2B80-47B5-8901-2C580260E7D5}" srcOrd="3" destOrd="0" presId="urn:microsoft.com/office/officeart/2018/2/layout/IconVerticalSolidList"/>
    <dgm:cxn modelId="{07C29023-8513-4B88-B4AB-E413F98A2110}" type="presParOf" srcId="{6F275873-4CB4-4009-96FC-672C0DB6F49B}" destId="{1BC26088-CD21-4930-8963-E3912D06518E}" srcOrd="1" destOrd="0" presId="urn:microsoft.com/office/officeart/2018/2/layout/IconVerticalSolidList"/>
    <dgm:cxn modelId="{BD9B66CA-445B-499A-9171-6E4238736E4E}" type="presParOf" srcId="{6F275873-4CB4-4009-96FC-672C0DB6F49B}" destId="{770B1F08-12F5-4476-B0D8-BAC70A3CE6C9}" srcOrd="2" destOrd="0" presId="urn:microsoft.com/office/officeart/2018/2/layout/IconVerticalSolidList"/>
    <dgm:cxn modelId="{4746001D-2690-43A7-9DB7-D1E5A01AFDCC}" type="presParOf" srcId="{770B1F08-12F5-4476-B0D8-BAC70A3CE6C9}" destId="{89B56B05-653F-4ADC-89DC-9DFAD08ACD7B}" srcOrd="0" destOrd="0" presId="urn:microsoft.com/office/officeart/2018/2/layout/IconVerticalSolidList"/>
    <dgm:cxn modelId="{57F55BC7-844A-4117-B2F3-03D5FBA3D206}" type="presParOf" srcId="{770B1F08-12F5-4476-B0D8-BAC70A3CE6C9}" destId="{B892A0FF-76E5-4E9F-9465-5AB1A29C16BC}" srcOrd="1" destOrd="0" presId="urn:microsoft.com/office/officeart/2018/2/layout/IconVerticalSolidList"/>
    <dgm:cxn modelId="{709067E4-9E17-4735-B9BC-7E69EECBD3F3}" type="presParOf" srcId="{770B1F08-12F5-4476-B0D8-BAC70A3CE6C9}" destId="{556A90BB-C7F6-4BA0-A77C-BCFAF14225AF}" srcOrd="2" destOrd="0" presId="urn:microsoft.com/office/officeart/2018/2/layout/IconVerticalSolidList"/>
    <dgm:cxn modelId="{4BBAD5A0-2FE2-4CEC-B07E-41725014C93E}" type="presParOf" srcId="{770B1F08-12F5-4476-B0D8-BAC70A3CE6C9}" destId="{76BCA85E-EE79-4D9E-B933-B99EA3E812E2}" srcOrd="3" destOrd="0" presId="urn:microsoft.com/office/officeart/2018/2/layout/IconVerticalSolidList"/>
    <dgm:cxn modelId="{4B73E6FD-A374-4F00-916B-94DFF023584C}" type="presParOf" srcId="{6F275873-4CB4-4009-96FC-672C0DB6F49B}" destId="{5A509669-3860-4144-B03F-057899CE36B8}" srcOrd="3" destOrd="0" presId="urn:microsoft.com/office/officeart/2018/2/layout/IconVerticalSolidList"/>
    <dgm:cxn modelId="{3056FE5D-2CC1-459D-85B0-9B4B14BFADA8}" type="presParOf" srcId="{6F275873-4CB4-4009-96FC-672C0DB6F49B}" destId="{4E06B0AB-51DE-43EB-957B-66F1E66F615C}" srcOrd="4" destOrd="0" presId="urn:microsoft.com/office/officeart/2018/2/layout/IconVerticalSolidList"/>
    <dgm:cxn modelId="{53BB19C5-4EEB-453C-BD0C-884C072D0D8E}" type="presParOf" srcId="{4E06B0AB-51DE-43EB-957B-66F1E66F615C}" destId="{032D71A8-F290-44E3-93B3-22ED7D4AEAF3}" srcOrd="0" destOrd="0" presId="urn:microsoft.com/office/officeart/2018/2/layout/IconVerticalSolidList"/>
    <dgm:cxn modelId="{19DD6C67-89B2-4B6F-A731-8C2EA0E2187B}" type="presParOf" srcId="{4E06B0AB-51DE-43EB-957B-66F1E66F615C}" destId="{DA0480BC-2026-4508-B53D-19E5CCEB3931}" srcOrd="1" destOrd="0" presId="urn:microsoft.com/office/officeart/2018/2/layout/IconVerticalSolidList"/>
    <dgm:cxn modelId="{E6C54E31-6E94-49B4-A0AC-75D81AA5EE3D}" type="presParOf" srcId="{4E06B0AB-51DE-43EB-957B-66F1E66F615C}" destId="{975A7C8C-E504-4116-8E17-42860B434526}" srcOrd="2" destOrd="0" presId="urn:microsoft.com/office/officeart/2018/2/layout/IconVerticalSolidList"/>
    <dgm:cxn modelId="{63D36007-1829-4DE3-B6D2-89133023AB7C}" type="presParOf" srcId="{4E06B0AB-51DE-43EB-957B-66F1E66F615C}" destId="{0D5F1F6E-E5C6-4DFD-A5AD-3A53F69CD21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235381-8EF0-44F4-8528-DDEC00E85083}">
      <dsp:nvSpPr>
        <dsp:cNvPr id="0" name=""/>
        <dsp:cNvSpPr/>
      </dsp:nvSpPr>
      <dsp:spPr>
        <a:xfrm>
          <a:off x="0" y="566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9D7B86-0966-46AA-A714-3A0388C8C0FB}">
      <dsp:nvSpPr>
        <dsp:cNvPr id="0" name=""/>
        <dsp:cNvSpPr/>
      </dsp:nvSpPr>
      <dsp:spPr>
        <a:xfrm>
          <a:off x="400679" y="298591"/>
          <a:ext cx="728507" cy="72850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CD7D08-5123-4485-8708-36C477BB951D}">
      <dsp:nvSpPr>
        <dsp:cNvPr id="0" name=""/>
        <dsp:cNvSpPr/>
      </dsp:nvSpPr>
      <dsp:spPr>
        <a:xfrm>
          <a:off x="1529865" y="566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Ogni VM attraversa diverse fasi: creazione, configurazione, utilizzo e dismissione.</a:t>
          </a:r>
        </a:p>
      </dsp:txBody>
      <dsp:txXfrm>
        <a:off x="1529865" y="566"/>
        <a:ext cx="2905212" cy="1324558"/>
      </dsp:txXfrm>
    </dsp:sp>
    <dsp:sp modelId="{5947A95F-F4E4-4971-9158-E1F74515CECE}">
      <dsp:nvSpPr>
        <dsp:cNvPr id="0" name=""/>
        <dsp:cNvSpPr/>
      </dsp:nvSpPr>
      <dsp:spPr>
        <a:xfrm>
          <a:off x="0" y="1656264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05923A-FB80-4D81-9AFC-CAE7C35104B4}">
      <dsp:nvSpPr>
        <dsp:cNvPr id="0" name=""/>
        <dsp:cNvSpPr/>
      </dsp:nvSpPr>
      <dsp:spPr>
        <a:xfrm>
          <a:off x="400679" y="1954290"/>
          <a:ext cx="728507" cy="72850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FFEB3A-E958-4467-9888-CF616DAB284A}">
      <dsp:nvSpPr>
        <dsp:cNvPr id="0" name=""/>
        <dsp:cNvSpPr/>
      </dsp:nvSpPr>
      <dsp:spPr>
        <a:xfrm>
          <a:off x="1529865" y="1656264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Questo processo è chiamato Lifecycle (ciclo di vita).</a:t>
          </a:r>
        </a:p>
      </dsp:txBody>
      <dsp:txXfrm>
        <a:off x="1529865" y="1656264"/>
        <a:ext cx="2905212" cy="1324558"/>
      </dsp:txXfrm>
    </dsp:sp>
    <dsp:sp modelId="{A2E32DB0-9DB3-4D67-9B03-03701FB45E5F}">
      <dsp:nvSpPr>
        <dsp:cNvPr id="0" name=""/>
        <dsp:cNvSpPr/>
      </dsp:nvSpPr>
      <dsp:spPr>
        <a:xfrm>
          <a:off x="0" y="3311963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2157BE-6441-42AD-B714-C6B24402FEA0}">
      <dsp:nvSpPr>
        <dsp:cNvPr id="0" name=""/>
        <dsp:cNvSpPr/>
      </dsp:nvSpPr>
      <dsp:spPr>
        <a:xfrm>
          <a:off x="400679" y="3609988"/>
          <a:ext cx="728507" cy="72850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5F8BF7-E423-43E2-9789-150AA79CCF34}">
      <dsp:nvSpPr>
        <dsp:cNvPr id="0" name=""/>
        <dsp:cNvSpPr/>
      </dsp:nvSpPr>
      <dsp:spPr>
        <a:xfrm>
          <a:off x="1529865" y="3311963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Una gestione corretta riduce errori operativi e vulnerabilità di sicurezza.</a:t>
          </a:r>
        </a:p>
      </dsp:txBody>
      <dsp:txXfrm>
        <a:off x="1529865" y="3311963"/>
        <a:ext cx="2905212" cy="13245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9F9DFD-6965-4773-ABC6-56DE26EE4D28}">
      <dsp:nvSpPr>
        <dsp:cNvPr id="0" name=""/>
        <dsp:cNvSpPr/>
      </dsp:nvSpPr>
      <dsp:spPr>
        <a:xfrm>
          <a:off x="0" y="566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F0C704-4CF3-41BA-B234-7DEF61F28211}">
      <dsp:nvSpPr>
        <dsp:cNvPr id="0" name=""/>
        <dsp:cNvSpPr/>
      </dsp:nvSpPr>
      <dsp:spPr>
        <a:xfrm>
          <a:off x="400679" y="298591"/>
          <a:ext cx="728507" cy="72850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998F80-2B80-47B5-8901-2C580260E7D5}">
      <dsp:nvSpPr>
        <dsp:cNvPr id="0" name=""/>
        <dsp:cNvSpPr/>
      </dsp:nvSpPr>
      <dsp:spPr>
        <a:xfrm>
          <a:off x="1529865" y="566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Uno Snapshot è una fotografia dello stato della VM in un momento preciso.</a:t>
          </a:r>
        </a:p>
      </dsp:txBody>
      <dsp:txXfrm>
        <a:off x="1529865" y="566"/>
        <a:ext cx="2905212" cy="1324558"/>
      </dsp:txXfrm>
    </dsp:sp>
    <dsp:sp modelId="{89B56B05-653F-4ADC-89DC-9DFAD08ACD7B}">
      <dsp:nvSpPr>
        <dsp:cNvPr id="0" name=""/>
        <dsp:cNvSpPr/>
      </dsp:nvSpPr>
      <dsp:spPr>
        <a:xfrm>
          <a:off x="0" y="1656264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92A0FF-76E5-4E9F-9465-5AB1A29C16BC}">
      <dsp:nvSpPr>
        <dsp:cNvPr id="0" name=""/>
        <dsp:cNvSpPr/>
      </dsp:nvSpPr>
      <dsp:spPr>
        <a:xfrm>
          <a:off x="400679" y="1954290"/>
          <a:ext cx="728507" cy="72850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BCA85E-EE79-4D9E-B933-B99EA3E812E2}">
      <dsp:nvSpPr>
        <dsp:cNvPr id="0" name=""/>
        <dsp:cNvSpPr/>
      </dsp:nvSpPr>
      <dsp:spPr>
        <a:xfrm>
          <a:off x="1529865" y="1656264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Salva lo stato del disco e opzionalmente della memoria RAM.</a:t>
          </a:r>
        </a:p>
      </dsp:txBody>
      <dsp:txXfrm>
        <a:off x="1529865" y="1656264"/>
        <a:ext cx="2905212" cy="1324558"/>
      </dsp:txXfrm>
    </dsp:sp>
    <dsp:sp modelId="{032D71A8-F290-44E3-93B3-22ED7D4AEAF3}">
      <dsp:nvSpPr>
        <dsp:cNvPr id="0" name=""/>
        <dsp:cNvSpPr/>
      </dsp:nvSpPr>
      <dsp:spPr>
        <a:xfrm>
          <a:off x="0" y="3311963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0480BC-2026-4508-B53D-19E5CCEB3931}">
      <dsp:nvSpPr>
        <dsp:cNvPr id="0" name=""/>
        <dsp:cNvSpPr/>
      </dsp:nvSpPr>
      <dsp:spPr>
        <a:xfrm>
          <a:off x="400679" y="3609988"/>
          <a:ext cx="728507" cy="72850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5F1F6E-E5C6-4DFD-A5AD-3A53F69CD219}">
      <dsp:nvSpPr>
        <dsp:cNvPr id="0" name=""/>
        <dsp:cNvSpPr/>
      </dsp:nvSpPr>
      <dsp:spPr>
        <a:xfrm>
          <a:off x="1529865" y="3311963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Permette di tornare indietro rapidamente in caso di errore.</a:t>
          </a:r>
        </a:p>
      </dsp:txBody>
      <dsp:txXfrm>
        <a:off x="1529865" y="3311963"/>
        <a:ext cx="2905212" cy="13245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8607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216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1076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6690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066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8330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85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05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730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4827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3/2/26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454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613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Lezione 3 – Gestione delle Macchine Virtuali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 questa lezione approfondiamo in modo operativo la gestione delle Virtual Machine (VM).</a:t>
            </a:r>
          </a:p>
          <a:p>
            <a:r>
              <a:t>Non ci limitiamo a crearle, ma impariamo a mantenerle, modificarle e controllarle nel tempo.</a:t>
            </a:r>
          </a:p>
          <a:p>
            <a:r>
              <a:t>L’obiettivo è acquisire un metodo professionale applicabile in ambienti enterprise.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Thick Provisioning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Alloca immediatamente tutto lo spazio definito.</a:t>
            </a:r>
          </a:p>
          <a:p>
            <a:r>
              <a:t>Offre prestazioni più prevedibili.</a:t>
            </a:r>
          </a:p>
          <a:p>
            <a:r>
              <a:t>Richiede maggiore spazio iniziale.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Gestione CPU e 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 vCPU (virtual CPU) sono core logici assegnati alla VM.</a:t>
            </a:r>
          </a:p>
          <a:p>
            <a:r>
              <a:t>La RAM virtuale viene allocata dall’host.</a:t>
            </a:r>
          </a:p>
          <a:p>
            <a:r>
              <a:t>Un’allocazione eccessiva può degradare le performance globali.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Overcommit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Overcommit significa assegnare più risorse virtuali di quelle fisiche.</a:t>
            </a:r>
          </a:p>
          <a:p>
            <a:r>
              <a:t>Funziona perché non tutte le VM usano il 100% delle risorse contemporaneamente.</a:t>
            </a:r>
          </a:p>
          <a:p>
            <a:r>
              <a:t>Richiede monitoraggio costante per evitare colli di bottiglia.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Rete Virtuale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Ogni VM ha una Virtual Network Interface Card (vNIC).</a:t>
            </a:r>
          </a:p>
          <a:p>
            <a:r>
              <a:t>Può operare in modalità NAT, Bridged o rete isolata.</a:t>
            </a:r>
          </a:p>
          <a:p>
            <a:r>
              <a:t>La configurazione influisce direttamente sulla sicurezza.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Spegnimento corretto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 VM deve essere spenta tramite shutdown interno.</a:t>
            </a:r>
          </a:p>
          <a:p>
            <a:r>
              <a:t>Evitare spegnimento forzato (power off).</a:t>
            </a:r>
          </a:p>
          <a:p>
            <a:r>
              <a:t>Riduce il rischio di corruzione del file system.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DC81A7-5BF4-A146-380E-011B44671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FILE SYSTEM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F4D0CC-4CC1-1B66-A3BF-513CE6F29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Un file system è il componente del sistema operativo che organizza, memorizza e gestisce file e directory su dispositivi di archiviazione</a:t>
            </a:r>
          </a:p>
          <a:p>
            <a:r>
              <a:rPr lang="it-IT" b="1" dirty="0"/>
              <a:t>Tipi Comuni:</a:t>
            </a:r>
            <a:endParaRPr lang="it-IT" dirty="0"/>
          </a:p>
          <a:p>
            <a:r>
              <a:rPr lang="it-IT" b="1" dirty="0"/>
              <a:t>NTFS:</a:t>
            </a:r>
            <a:r>
              <a:rPr lang="it-IT" dirty="0"/>
              <a:t> Utilizzato principalmente in Windows.</a:t>
            </a:r>
          </a:p>
          <a:p>
            <a:r>
              <a:rPr lang="it-IT" b="1" dirty="0"/>
              <a:t>FAT32/</a:t>
            </a:r>
            <a:r>
              <a:rPr lang="it-IT" b="1" dirty="0" err="1"/>
              <a:t>exFAT</a:t>
            </a:r>
            <a:r>
              <a:rPr lang="it-IT" b="1" dirty="0"/>
              <a:t>:</a:t>
            </a:r>
            <a:r>
              <a:rPr lang="it-IT" dirty="0"/>
              <a:t> Comune per chiavette USB e compatibilità tra sistemi.</a:t>
            </a:r>
          </a:p>
          <a:p>
            <a:r>
              <a:rPr lang="it-IT" b="1" dirty="0"/>
              <a:t>APFS/HFS+:</a:t>
            </a:r>
            <a:r>
              <a:rPr lang="it-IT" dirty="0"/>
              <a:t> Standard per i dispositivi Apple.</a:t>
            </a:r>
          </a:p>
          <a:p>
            <a:r>
              <a:rPr lang="it-IT" b="1" dirty="0"/>
              <a:t>ext4/</a:t>
            </a:r>
            <a:r>
              <a:rPr lang="it-IT" b="1" dirty="0" err="1"/>
              <a:t>Btrfs</a:t>
            </a:r>
            <a:r>
              <a:rPr lang="it-IT" b="1" dirty="0"/>
              <a:t>:</a:t>
            </a:r>
            <a:r>
              <a:rPr lang="it-IT" dirty="0"/>
              <a:t> Usati comunemente in Linux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267215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1F7903-5A88-F18D-4666-B48F2E4D6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File system </a:t>
            </a:r>
            <a:r>
              <a:rPr lang="it-IT" dirty="0" err="1"/>
              <a:t>journaled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E31A5C3-D634-7245-40E6-DCE17E8FA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è un tipo di file system che garantisce l'integrità strutturale dei dati memorizzati su un disco, utilizzando un registro speciale chiamato </a:t>
            </a:r>
            <a:r>
              <a:rPr lang="it-IT" b="1" dirty="0"/>
              <a:t>"journal"</a:t>
            </a:r>
            <a:r>
              <a:rPr lang="it-IT" dirty="0"/>
              <a:t> (diario) per tracciare le modifiche prima che vengano applicate definitivamente al file system principale</a:t>
            </a:r>
          </a:p>
        </p:txBody>
      </p:sp>
    </p:spTree>
    <p:extLst>
      <p:ext uri="{BB962C8B-B14F-4D97-AF65-F5344CB8AC3E}">
        <p14:creationId xmlns:p14="http://schemas.microsoft.com/office/powerpoint/2010/main" val="37725063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67810E-C34A-A843-576F-B0FFD6C1E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Come Funziona il </a:t>
            </a:r>
            <a:r>
              <a:rPr lang="it-IT" dirty="0" err="1"/>
              <a:t>Journaling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D0E081E-440A-11F0-6631-72B8E37E1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Registrazione (</a:t>
            </a:r>
            <a:r>
              <a:rPr lang="it-IT" b="1" dirty="0" err="1"/>
              <a:t>Journaling</a:t>
            </a:r>
            <a:r>
              <a:rPr lang="it-IT" b="1" dirty="0"/>
              <a:t>):</a:t>
            </a:r>
            <a:r>
              <a:rPr lang="it-IT" dirty="0"/>
              <a:t> Scrive la modifica prevista (meta-dati) nel "journal", che è una zona circolare del disco riservata a questo scopo.</a:t>
            </a:r>
          </a:p>
          <a:p>
            <a:r>
              <a:rPr lang="it-IT" b="1" dirty="0" err="1"/>
              <a:t>Commit</a:t>
            </a:r>
            <a:r>
              <a:rPr lang="it-IT" b="1" dirty="0"/>
              <a:t>:</a:t>
            </a:r>
            <a:r>
              <a:rPr lang="it-IT" dirty="0"/>
              <a:t> La modifica viene contrassegnata come "completata" nel journal.</a:t>
            </a:r>
          </a:p>
          <a:p>
            <a:r>
              <a:rPr lang="it-IT" b="1" dirty="0"/>
              <a:t>Scrittura (</a:t>
            </a:r>
            <a:r>
              <a:rPr lang="it-IT" b="1" dirty="0" err="1"/>
              <a:t>Checkpointing</a:t>
            </a:r>
            <a:r>
              <a:rPr lang="it-IT" b="1" dirty="0"/>
              <a:t>):</a:t>
            </a:r>
            <a:r>
              <a:rPr lang="it-IT" dirty="0"/>
              <a:t> Le modifiche vengono trasferite dal journal alla loro posizione definitiva nel file system principale.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199054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Save State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Il Save State salva lo stato della memoria su disco.</a:t>
            </a:r>
          </a:p>
          <a:p>
            <a:r>
              <a:t>Alla riaccensione la VM riparte dallo stesso punto.</a:t>
            </a:r>
          </a:p>
          <a:p>
            <a:r>
              <a:t>Non equivale a uno snapshot completo.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Migrazione VM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 migrazione consente di spostare una VM su un altro host.</a:t>
            </a:r>
          </a:p>
          <a:p>
            <a:r>
              <a:t>Può essere offline o live.</a:t>
            </a:r>
          </a:p>
          <a:p>
            <a:r>
              <a:t>È tipica degli ambienti clusterizzati.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2D32A60-013B-47A8-8833-D24240809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27932B-B694-4C4C-90D7-A0333A7C58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684" y="2303047"/>
            <a:ext cx="2454070" cy="2674198"/>
          </a:xfrm>
        </p:spPr>
        <p:txBody>
          <a:bodyPr anchor="t">
            <a:normAutofit/>
          </a:bodyPr>
          <a:lstStyle/>
          <a:p>
            <a:r>
              <a:t>Ciclo di vita di una VM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EBB0476-5CF0-4F44-8D68-5D42D7AEE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88684" y="2146542"/>
            <a:ext cx="245407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A9DA474E-6B91-4200-840F-0257B2358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685" y="3122496"/>
            <a:ext cx="264761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F63C9AD-AE6E-4512-8171-91612E84C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E1A49CE-B63D-457A-A180-1C883E1A63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BC0CAD0-2B12-BC00-B4A9-D4ECBC04E2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9728537"/>
              </p:ext>
            </p:extLst>
          </p:nvPr>
        </p:nvGraphicFramePr>
        <p:xfrm>
          <a:off x="3856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Monitoraggio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Utilizzare strumenti come top o htop sull’host Linux.</a:t>
            </a:r>
          </a:p>
          <a:p>
            <a:r>
              <a:t>Controllare carico CPU, RAM e I/O disco.</a:t>
            </a:r>
          </a:p>
          <a:p>
            <a:r>
              <a:t>Identificare VM che consumano eccessivamente.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Hardening VM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Hardening significa rafforzamento della sicurezza.</a:t>
            </a:r>
          </a:p>
          <a:p>
            <a:r>
              <a:t>Disabilitare servizi non necessari.</a:t>
            </a:r>
          </a:p>
          <a:p>
            <a:r>
              <a:t>Limitare accesso amministrativo e aggiornare regolarmente.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Best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Pianificare risorse prima di creare VM.</a:t>
            </a:r>
          </a:p>
          <a:p>
            <a:r>
              <a:t>Monitorare utilizzo nel tempo.</a:t>
            </a:r>
          </a:p>
          <a:p>
            <a:r>
              <a:t>Documentare configurazioni e fare backup periodici.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Errori comuni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Creare troppe VM inutili.</a:t>
            </a:r>
          </a:p>
          <a:p>
            <a:r>
              <a:t>Non eliminare snapshot vecchi.</a:t>
            </a:r>
          </a:p>
          <a:p>
            <a:r>
              <a:t>Allocare tutte le risorse a una sola VM.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Riepilogo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 gestione delle VM è competenza fondamentale per un tecnico cybersecurity.</a:t>
            </a:r>
          </a:p>
          <a:p>
            <a:r>
              <a:t>Snapshot utili ma non sostituiscono backup.</a:t>
            </a:r>
          </a:p>
          <a:p>
            <a:r>
              <a:t>Organizzazione e disciplina sono chiave in ambienti virtualizzati.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Approfondimento operativo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Analisi dettagliata dell’argomento trattato.</a:t>
            </a:r>
          </a:p>
          <a:p>
            <a:r>
              <a:t>Esempi pratici applicati a KVM e Windows Server.</a:t>
            </a:r>
          </a:p>
          <a:p>
            <a:r>
              <a:t>Implicazioni sulla sicurezza e sulla gestione delle risorse.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Monitoraggio risorse host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Monitoraggio risorse host: analisi tecnica e operativa.</a:t>
            </a:r>
          </a:p>
          <a:p>
            <a:r>
              <a:t>Descrizione dettagliata del concetto applicato in ambienti virtualizzati.</a:t>
            </a:r>
          </a:p>
          <a:p>
            <a:r>
              <a:t>Implicazioni sulla sicurezza e sulla gestione delle risorse.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Monitoraggio interno VM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Monitoraggio interno VM: analisi tecnica e operativa.</a:t>
            </a:r>
          </a:p>
          <a:p>
            <a:r>
              <a:t>Descrizione dettagliata del concetto applicato in ambienti virtualizzati.</a:t>
            </a:r>
          </a:p>
          <a:p>
            <a:r>
              <a:t>Implicazioni sulla sicurezza e sulla gestione delle risorse.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Logging e troubleshooting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Logging e troubleshooting: analisi tecnica e operativa.</a:t>
            </a:r>
          </a:p>
          <a:p>
            <a:r>
              <a:t>Descrizione dettagliata del concetto applicato in ambienti virtualizzati.</a:t>
            </a:r>
          </a:p>
          <a:p>
            <a:r>
              <a:t>Implicazioni sulla sicurezza e sulla gestione delle risorse.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Hardening VM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Hardening VM: analisi tecnica e operativa.</a:t>
            </a:r>
          </a:p>
          <a:p>
            <a:r>
              <a:t>Descrizione dettagliata del concetto applicato in ambienti virtualizzati.</a:t>
            </a:r>
          </a:p>
          <a:p>
            <a:r>
              <a:t>Implicazioni sulla sicurezza e sulla gestione delle risorse.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Provisioning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Provisioning significa creare e configurare una nuova macchina virtuale.</a:t>
            </a:r>
          </a:p>
          <a:p>
            <a:r>
              <a:t>Include assegnazione di CPU virtuali (vCPU), RAM e spazio disco.</a:t>
            </a:r>
          </a:p>
          <a:p>
            <a:r>
              <a:t>In ambienti aziendali spesso è automatizzato tramite template o script.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Aggiornamenti e patching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Aggiornamenti e patching: analisi tecnica e operativa.</a:t>
            </a:r>
          </a:p>
          <a:p>
            <a:r>
              <a:t>Descrizione dettagliata del concetto applicato in ambienti virtualizzati.</a:t>
            </a:r>
          </a:p>
          <a:p>
            <a:r>
              <a:t>Implicazioni sulla sicurezza e sulla gestione delle risorse.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Gestione utenti e privilegi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Gestione utenti e privilegi: analisi tecnica e operativa.</a:t>
            </a:r>
          </a:p>
          <a:p>
            <a:r>
              <a:t>Descrizione dettagliata del concetto applicato in ambienti virtualizzati.</a:t>
            </a:r>
          </a:p>
          <a:p>
            <a:r>
              <a:t>Implicazioni sulla sicurezza e sulla gestione delle risorse.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Documentazione configurazioni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Documentazione configurazioni: analisi tecnica e operativa.</a:t>
            </a:r>
          </a:p>
          <a:p>
            <a:r>
              <a:t>Descrizione dettagliata del concetto applicato in ambienti virtualizzati.</a:t>
            </a:r>
          </a:p>
          <a:p>
            <a:r>
              <a:t>Implicazioni sulla sicurezza e sulla gestione delle risorse.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Naming convention professionale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Naming convention professionale: analisi tecnica e operativa.</a:t>
            </a:r>
          </a:p>
          <a:p>
            <a:r>
              <a:t>Descrizione dettagliata del concetto applicato in ambienti virtualizzati.</a:t>
            </a:r>
          </a:p>
          <a:p>
            <a:r>
              <a:t>Implicazioni sulla sicurezza e sulla gestione delle risorse.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Best practice generali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Best practice generali: analisi tecnica e operativa.</a:t>
            </a:r>
          </a:p>
          <a:p>
            <a:r>
              <a:t>Descrizione dettagliata del concetto applicato in ambienti virtualizzati.</a:t>
            </a:r>
          </a:p>
          <a:p>
            <a:r>
              <a:t>Implicazioni sulla sicurezza e sulla gestione delle risorse.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Errori comuni in laboratorio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Errori comuni in laboratorio: analisi tecnica e operativa.</a:t>
            </a:r>
          </a:p>
          <a:p>
            <a:r>
              <a:t>Descrizione dettagliata del concetto applicato in ambienti virtualizzati.</a:t>
            </a:r>
          </a:p>
          <a:p>
            <a:r>
              <a:t>Implicazioni sulla sicurezza e sulla gestione delle risorse.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Scenario aziendale reale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Scenario aziendale reale: analisi tecnica e operativa.</a:t>
            </a:r>
          </a:p>
          <a:p>
            <a:r>
              <a:t>Descrizione dettagliata del concetto applicato in ambienti virtualizzati.</a:t>
            </a:r>
          </a:p>
          <a:p>
            <a:r>
              <a:t>Implicazioni sulla sicurezza e sulla gestione delle risorse.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Laboratorio: creazione template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Laboratorio: creazione template: analisi tecnica e operativa.</a:t>
            </a:r>
          </a:p>
          <a:p>
            <a:r>
              <a:t>Descrizione dettagliata del concetto applicato in ambienti virtualizzati.</a:t>
            </a:r>
          </a:p>
          <a:p>
            <a:r>
              <a:t>Implicazioni sulla sicurezza e sulla gestione delle risorse.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Laboratorio: clone VM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Laboratorio: clone VM: analisi tecnica e operativa.</a:t>
            </a:r>
          </a:p>
          <a:p>
            <a:r>
              <a:t>Descrizione dettagliata del concetto applicato in ambienti virtualizzati.</a:t>
            </a:r>
          </a:p>
          <a:p>
            <a:r>
              <a:t>Implicazioni sulla sicurezza e sulla gestione delle risorse.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Laboratorio: snapshot e rollback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Laboratorio: snapshot e rollback: analisi tecnica e operativa.</a:t>
            </a:r>
          </a:p>
          <a:p>
            <a:r>
              <a:t>Descrizione dettagliata del concetto applicato in ambienti virtualizzati.</a:t>
            </a:r>
          </a:p>
          <a:p>
            <a:r>
              <a:t>Implicazioni sulla sicurezza e sulla gestione delle risorse.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Template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 Template è un modello preconfigurato di VM.</a:t>
            </a:r>
          </a:p>
          <a:p>
            <a:r>
              <a:t>Contiene sistema operativo aggiornato e configurato.</a:t>
            </a:r>
          </a:p>
          <a:p>
            <a:r>
              <a:t>Permette di distribuire nuove VM in modo rapido e standardizzato.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Laboratorio: espansione disco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Laboratorio: espansione disco: analisi tecnica e operativa.</a:t>
            </a:r>
          </a:p>
          <a:p>
            <a:r>
              <a:t>Descrizione dettagliata del concetto applicato in ambienti virtualizzati.</a:t>
            </a:r>
          </a:p>
          <a:p>
            <a:r>
              <a:t>Implicazioni sulla sicurezza e sulla gestione delle risorse.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Analisi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Analisi performance: analisi tecnica e operativa.</a:t>
            </a:r>
          </a:p>
          <a:p>
            <a:r>
              <a:t>Descrizione dettagliata del concetto applicato in ambienti virtualizzati.</a:t>
            </a:r>
          </a:p>
          <a:p>
            <a:r>
              <a:t>Implicazioni sulla sicurezza e sulla gestione delle risorse.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Sicurezza nella gestione VM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Sicurezza nella gestione VM: analisi tecnica e operativa.</a:t>
            </a:r>
          </a:p>
          <a:p>
            <a:r>
              <a:t>Descrizione dettagliata del concetto applicato in ambienti virtualizzati.</a:t>
            </a:r>
          </a:p>
          <a:p>
            <a:r>
              <a:t>Implicazioni sulla sicurezza e sulla gestione delle risorse.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Preparazione alla segmentazione rete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Preparazione alla segmentazione rete: analisi tecnica e operativa.</a:t>
            </a:r>
          </a:p>
          <a:p>
            <a:r>
              <a:t>Descrizione dettagliata del concetto applicato in ambienti virtualizzati.</a:t>
            </a:r>
          </a:p>
          <a:p>
            <a:r>
              <a:t>Implicazioni sulla sicurezza e sulla gestione delle risorse.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Riepilogo finale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Riepilogo finale: analisi tecnica e operativa.</a:t>
            </a:r>
          </a:p>
          <a:p>
            <a:r>
              <a:t>Descrizione dettagliata del concetto applicato in ambienti virtualizzati.</a:t>
            </a:r>
          </a:p>
          <a:p>
            <a:r>
              <a:t>Implicazioni sulla sicurezza e sulla gestione delle risorse.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Clonare significa creare una copia di una VM esistente.</a:t>
            </a:r>
          </a:p>
          <a:p>
            <a:r>
              <a:t>Può essere Full Clone (indipendente) o Linked Clone (dipendente).</a:t>
            </a:r>
          </a:p>
          <a:p>
            <a:r>
              <a:t>È molto usato in laboratorio e ambienti di test.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2D32A60-013B-47A8-8833-D24240809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27932B-B694-4C4C-90D7-A0333A7C58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684" y="2303047"/>
            <a:ext cx="2454070" cy="2674198"/>
          </a:xfrm>
        </p:spPr>
        <p:txBody>
          <a:bodyPr anchor="t">
            <a:normAutofit/>
          </a:bodyPr>
          <a:lstStyle/>
          <a:p>
            <a:r>
              <a:t>Snapshot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EBB0476-5CF0-4F44-8D68-5D42D7AEE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88684" y="2146542"/>
            <a:ext cx="245407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A9DA474E-6B91-4200-840F-0257B2358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685" y="3122496"/>
            <a:ext cx="264761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F63C9AD-AE6E-4512-8171-91612E84C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E1A49CE-B63D-457A-A180-1C883E1A63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44D7498-868F-AFEF-B3CE-8DDF0577D7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5998181"/>
              </p:ext>
            </p:extLst>
          </p:nvPr>
        </p:nvGraphicFramePr>
        <p:xfrm>
          <a:off x="3856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Snapshot vs Backup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 Snapshot è interno alla VM e dipende dall’host.</a:t>
            </a:r>
          </a:p>
          <a:p>
            <a:r>
              <a:t>Il Backup è una copia indipendente dei dati.</a:t>
            </a:r>
          </a:p>
          <a:p>
            <a:r>
              <a:t>Uno snapshot non protegge da guasti hardware dell’host.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Dischi virtuali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 dischi virtuali sono file memorizzati sull’host.</a:t>
            </a:r>
          </a:p>
          <a:p>
            <a:r>
              <a:t>Formati comuni: qcow2 (QEMU), VMDK (VMware), VDI (VirtualBox).</a:t>
            </a:r>
          </a:p>
          <a:p>
            <a:r>
              <a:t>Possono essere dinamici (Thin) o preallocati (Thick).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Thin Provisioning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Alloca spazio disco solo quando effettivamente utilizzato.</a:t>
            </a:r>
          </a:p>
          <a:p>
            <a:r>
              <a:t>Ottimizza l’uso dello storage.</a:t>
            </a:r>
          </a:p>
          <a:p>
            <a:r>
              <a:t>Richiede monitoraggio per evitare saturazione.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accolta">
  <a:themeElements>
    <a:clrScheme name="Raccolt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Raccolt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accolt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13</TotalTime>
  <Words>1405</Words>
  <Application>Microsoft Macintosh PowerPoint</Application>
  <PresentationFormat>Presentazione su schermo (4:3)</PresentationFormat>
  <Paragraphs>177</Paragraphs>
  <Slides>44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44</vt:i4>
      </vt:variant>
    </vt:vector>
  </HeadingPairs>
  <TitlesOfParts>
    <vt:vector size="47" baseType="lpstr">
      <vt:lpstr>Arial</vt:lpstr>
      <vt:lpstr>Gill Sans MT</vt:lpstr>
      <vt:lpstr>Raccolta</vt:lpstr>
      <vt:lpstr>Lezione 3 – Gestione delle Macchine Virtuali</vt:lpstr>
      <vt:lpstr>Ciclo di vita di una VM</vt:lpstr>
      <vt:lpstr>Provisioning</vt:lpstr>
      <vt:lpstr>Template</vt:lpstr>
      <vt:lpstr>Clone</vt:lpstr>
      <vt:lpstr>Snapshot</vt:lpstr>
      <vt:lpstr>Snapshot vs Backup</vt:lpstr>
      <vt:lpstr>Dischi virtuali</vt:lpstr>
      <vt:lpstr>Thin Provisioning</vt:lpstr>
      <vt:lpstr>Thick Provisioning</vt:lpstr>
      <vt:lpstr>Gestione CPU e RAM</vt:lpstr>
      <vt:lpstr>Overcommit</vt:lpstr>
      <vt:lpstr>Rete Virtuale</vt:lpstr>
      <vt:lpstr>Spegnimento corretto</vt:lpstr>
      <vt:lpstr>FILE SYSTEM</vt:lpstr>
      <vt:lpstr>File system journaled</vt:lpstr>
      <vt:lpstr>Come Funziona il Journaling</vt:lpstr>
      <vt:lpstr>Save State</vt:lpstr>
      <vt:lpstr>Migrazione VM</vt:lpstr>
      <vt:lpstr>Monitoraggio</vt:lpstr>
      <vt:lpstr>Hardening VM</vt:lpstr>
      <vt:lpstr>Best Practice</vt:lpstr>
      <vt:lpstr>Errori comuni</vt:lpstr>
      <vt:lpstr>Riepilogo</vt:lpstr>
      <vt:lpstr>Approfondimento operativo</vt:lpstr>
      <vt:lpstr>Monitoraggio risorse host</vt:lpstr>
      <vt:lpstr>Monitoraggio interno VM</vt:lpstr>
      <vt:lpstr>Logging e troubleshooting</vt:lpstr>
      <vt:lpstr>Hardening VM</vt:lpstr>
      <vt:lpstr>Aggiornamenti e patching</vt:lpstr>
      <vt:lpstr>Gestione utenti e privilegi</vt:lpstr>
      <vt:lpstr>Documentazione configurazioni</vt:lpstr>
      <vt:lpstr>Naming convention professionale</vt:lpstr>
      <vt:lpstr>Best practice generali</vt:lpstr>
      <vt:lpstr>Errori comuni in laboratorio</vt:lpstr>
      <vt:lpstr>Scenario aziendale reale</vt:lpstr>
      <vt:lpstr>Laboratorio: creazione template</vt:lpstr>
      <vt:lpstr>Laboratorio: clone VM</vt:lpstr>
      <vt:lpstr>Laboratorio: snapshot e rollback</vt:lpstr>
      <vt:lpstr>Laboratorio: espansione disco</vt:lpstr>
      <vt:lpstr>Analisi performance</vt:lpstr>
      <vt:lpstr>Sicurezza nella gestione VM</vt:lpstr>
      <vt:lpstr>Preparazione alla segmentazione rete</vt:lpstr>
      <vt:lpstr>Riepilogo finale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Davide Sani</cp:lastModifiedBy>
  <cp:revision>3</cp:revision>
  <dcterms:created xsi:type="dcterms:W3CDTF">2013-01-27T09:14:16Z</dcterms:created>
  <dcterms:modified xsi:type="dcterms:W3CDTF">2026-03-02T06:49:41Z</dcterms:modified>
  <cp:category/>
</cp:coreProperties>
</file>