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76" r:id="rId6"/>
    <p:sldId id="277" r:id="rId7"/>
    <p:sldId id="278" r:id="rId8"/>
    <p:sldId id="260" r:id="rId9"/>
    <p:sldId id="279" r:id="rId10"/>
    <p:sldId id="280" r:id="rId11"/>
    <p:sldId id="281" r:id="rId12"/>
    <p:sldId id="261" r:id="rId13"/>
    <p:sldId id="262" r:id="rId14"/>
    <p:sldId id="263" r:id="rId15"/>
    <p:sldId id="264" r:id="rId16"/>
    <p:sldId id="265" r:id="rId17"/>
    <p:sldId id="283" r:id="rId18"/>
    <p:sldId id="284" r:id="rId19"/>
    <p:sldId id="266" r:id="rId20"/>
    <p:sldId id="285" r:id="rId21"/>
    <p:sldId id="286" r:id="rId22"/>
    <p:sldId id="287" r:id="rId23"/>
    <p:sldId id="267" r:id="rId24"/>
    <p:sldId id="288" r:id="rId25"/>
    <p:sldId id="268" r:id="rId26"/>
    <p:sldId id="269" r:id="rId27"/>
    <p:sldId id="270" r:id="rId28"/>
    <p:sldId id="271" r:id="rId29"/>
    <p:sldId id="272" r:id="rId30"/>
    <p:sldId id="273" r:id="rId31"/>
    <p:sldId id="274" r:id="rId32"/>
    <p:sldId id="275" r:id="rId3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75"/>
    <p:restoredTop sz="94678"/>
  </p:normalViewPr>
  <p:slideViewPr>
    <p:cSldViewPr snapToGrid="0" snapToObjects="1">
      <p:cViewPr varScale="1">
        <p:scale>
          <a:sx n="137" d="100"/>
          <a:sy n="137" d="100"/>
        </p:scale>
        <p:origin x="1688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5277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697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6906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2178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8477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7419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700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705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132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016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2/17/26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585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85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User+Provisioning&amp;client=safari&amp;hs=QpMp&amp;sca_esv=d6eb6bac57f34326&amp;rls=en&amp;biw=1680&amp;bih=929&amp;sxsrf=ANbL-n6Ar_fMzFWMS_NwCt3GNXMJcao8GA%3A1771314287432&amp;ei=bxyUadyJGu6A9u8P4pSNyQ8&amp;ved=2ahUKEwiP6K2rhOCSAxUtg_0HHdQmGL0QgK4QegQIAxAE&amp;uact=5&amp;oq=cosa+si+intende+per+Provisioning+in+ambito+informatico+sistemistico&amp;gs_lp=Egxnd3Mtd2l6LXNlcnAiQ2Nvc2Egc2kgaW50ZW5kZSBwZXIgUHJvdmlzaW9uaW5nIGluIGFtYml0byBpbmZvcm1hdGljbyBzaXN0ZW1pc3RpY29I-DNQrBhYuClwAXgBkAEAmAG7AaAB7AmqAQM3LjW4AQPIAQD4AQGYAgWgAqMEwgIKEAAYsAMY1gQYR8ICBRAAGO8FwgIIEAAYgAQYogSYAwCIBgGQBgiSBwMxLjSgB4kbsgcDMC40uAecBMIHBTAuMS40yAcSgAgA&amp;sclient=gws-wiz-serp" TargetMode="External"/><Relationship Id="rId2" Type="http://schemas.openxmlformats.org/officeDocument/2006/relationships/hyperlink" Target="https://www.google.com/search?q=Server+Provisioning&amp;client=safari&amp;hs=QpMp&amp;sca_esv=d6eb6bac57f34326&amp;rls=en&amp;biw=1680&amp;bih=929&amp;sxsrf=ANbL-n6Ar_fMzFWMS_NwCt3GNXMJcao8GA%3A1771314287432&amp;ei=bxyUadyJGu6A9u8P4pSNyQ8&amp;ved=2ahUKEwiP6K2rhOCSAxUtg_0HHdQmGL0QgK4QegQIAxAC&amp;uact=5&amp;oq=cosa+si+intende+per+Provisioning+in+ambito+informatico+sistemistico&amp;gs_lp=Egxnd3Mtd2l6LXNlcnAiQ2Nvc2Egc2kgaW50ZW5kZSBwZXIgUHJvdmlzaW9uaW5nIGluIGFtYml0byBpbmZvcm1hdGljbyBzaXN0ZW1pc3RpY29I-DNQrBhYuClwAXgBkAEAmAG7AaAB7AmqAQM3LjW4AQPIAQD4AQGYAgWgAqMEwgIKEAAYsAMY1gQYR8ICBRAAGO8FwgIIEAAYgAQYogSYAwCIBgGQBgiSBwMxLjSgB4kbsgcDMC40uAecBMIHBTAuMS40yAcSgAgA&amp;sclient=gws-wiz-serp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google.com/search?q=Service+Provisioning&amp;client=safari&amp;hs=QpMp&amp;sca_esv=d6eb6bac57f34326&amp;rls=en&amp;biw=1680&amp;bih=929&amp;sxsrf=ANbL-n6Ar_fMzFWMS_NwCt3GNXMJcao8GA%3A1771314287432&amp;ei=bxyUadyJGu6A9u8P4pSNyQ8&amp;ved=2ahUKEwiP6K2rhOCSAxUtg_0HHdQmGL0QgK4QegQIAxAI&amp;uact=5&amp;oq=cosa+si+intende+per+Provisioning+in+ambito+informatico+sistemistico&amp;gs_lp=Egxnd3Mtd2l6LXNlcnAiQ2Nvc2Egc2kgaW50ZW5kZSBwZXIgUHJvdmlzaW9uaW5nIGluIGFtYml0byBpbmZvcm1hdGljbyBzaXN0ZW1pc3RpY29I-DNQrBhYuClwAXgBkAEAmAG7AaAB7AmqAQM3LjW4AQPIAQD4AQGYAgWgAqMEwgIKEAAYsAMY1gQYR8ICBRAAGO8FwgIIEAAYgAQYogSYAwCIBgGQBgiSBwMxLjSgB4kbsgcDMC40uAecBMIHBTAuMS40yAcSgAgA&amp;sclient=gws-wiz-serp" TargetMode="External"/><Relationship Id="rId4" Type="http://schemas.openxmlformats.org/officeDocument/2006/relationships/hyperlink" Target="https://www.google.com/search?q=Network+Provisioning&amp;client=safari&amp;hs=QpMp&amp;sca_esv=d6eb6bac57f34326&amp;rls=en&amp;biw=1680&amp;bih=929&amp;sxsrf=ANbL-n6Ar_fMzFWMS_NwCt3GNXMJcao8GA%3A1771314287432&amp;ei=bxyUadyJGu6A9u8P4pSNyQ8&amp;ved=2ahUKEwiP6K2rhOCSAxUtg_0HHdQmGL0QgK4QegQIAxAG&amp;uact=5&amp;oq=cosa+si+intende+per+Provisioning+in+ambito+informatico+sistemistico&amp;gs_lp=Egxnd3Mtd2l6LXNlcnAiQ2Nvc2Egc2kgaW50ZW5kZSBwZXIgUHJvdmlzaW9uaW5nIGluIGFtYml0byBpbmZvcm1hdGljbyBzaXN0ZW1pc3RpY29I-DNQrBhYuClwAXgBkAEAmAG7AaAB7AmqAQM3LjW4AQPIAQD4AQGYAgWgAqMEwgIKEAAYsAMY1gQYR8ICBRAAGO8FwgIIEAAYgAQYogSYAwCIBgGQBgiSBwMxLjSgB4kbsgcDMC40uAecBMIHBTAuMS40yAcSgAgA&amp;sclient=gws-wiz-serp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q=Deprovisioning&amp;client=safari&amp;hs=QpMp&amp;sca_esv=d6eb6bac57f34326&amp;rls=en&amp;biw=1680&amp;bih=929&amp;sxsrf=ANbL-n6Ar_fMzFWMS_NwCt3GNXMJcao8GA%3A1771314287432&amp;ei=bxyUadyJGu6A9u8P4pSNyQ8&amp;ved=2ahUKEwiP6K2rhOCSAxUtg_0HHdQmGL0QgK4QegQIAxAN&amp;uact=5&amp;oq=cosa+si+intende+per+Provisioning+in+ambito+informatico+sistemistico&amp;gs_lp=Egxnd3Mtd2l6LXNlcnAiQ2Nvc2Egc2kgaW50ZW5kZSBwZXIgUHJvdmlzaW9uaW5nIGluIGFtYml0byBpbmZvcm1hdGljbyBzaXN0ZW1pc3RpY29I-DNQrBhYuClwAXgBkAEAmAG7AaAB7AmqAQM3LjW4AQPIAQD4AQGYAgWgAqMEwgIKEAAYsAMY1gQYR8ICBRAAGO8FwgIIEAAYgAQYogSYAwCIBgGQBgiSBwMxLjSgB4kbsgcDMC40uAecBMIHBTAuMS40yAcSgAgA&amp;sclient=gws-wiz-serp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err="1"/>
              <a:t>Lezione</a:t>
            </a:r>
            <a:r>
              <a:rPr dirty="0"/>
              <a:t> 1</a:t>
            </a:r>
            <a:r>
              <a:rPr lang="it-IT" dirty="0"/>
              <a:t>: </a:t>
            </a:r>
            <a:r>
              <a:rPr dirty="0" err="1"/>
              <a:t>Introduzione</a:t>
            </a:r>
            <a:r>
              <a:rPr lang="it-IT" dirty="0"/>
              <a:t> </a:t>
            </a:r>
            <a:r>
              <a:rPr dirty="0" err="1"/>
              <a:t>alla</a:t>
            </a:r>
            <a:r>
              <a:rPr dirty="0"/>
              <a:t> </a:t>
            </a:r>
            <a:r>
              <a:rPr dirty="0" err="1"/>
              <a:t>Virtualizzazione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Virtualization: tecnica che permette di eseguire più sistemi operativi su un unico hardware fisico</a:t>
            </a:r>
          </a:p>
          <a:p>
            <a:r>
              <a:t>Cybersecurity: protezione di sistemi, reti e dati da accessi non autorizzati</a:t>
            </a:r>
          </a:p>
          <a:p>
            <a:r>
              <a:t>Obiettivo: comprendere il ruolo della virtualizzazione nella sicurezza moderna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2E1CC9-D2C1-E9BF-2768-7755B992E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 i="0" u="none" strike="noStrike" dirty="0">
                <a:solidFill>
                  <a:srgbClr val="001D35"/>
                </a:solidFill>
                <a:effectLst/>
                <a:latin typeface="Google Sans"/>
              </a:rPr>
              <a:t>Isolamento a Livello di Processo e Sistema Operativo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D9B4C8F-3FD2-98A0-8692-A9318CAC92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it-IT" b="1" i="0" dirty="0" err="1">
                <a:solidFill>
                  <a:srgbClr val="0A0A0A"/>
                </a:solidFill>
                <a:effectLst/>
                <a:latin typeface="Google Sans"/>
              </a:rPr>
              <a:t>Process</a:t>
            </a:r>
            <a:r>
              <a:rPr lang="it-IT" b="1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it-IT" b="1" i="0" dirty="0" err="1">
                <a:solidFill>
                  <a:srgbClr val="0A0A0A"/>
                </a:solidFill>
                <a:effectLst/>
                <a:latin typeface="Google Sans"/>
              </a:rPr>
              <a:t>Isolation</a:t>
            </a:r>
            <a:r>
              <a:rPr lang="it-IT" b="1" i="0" dirty="0">
                <a:solidFill>
                  <a:srgbClr val="0A0A0A"/>
                </a:solidFill>
                <a:effectLst/>
                <a:latin typeface="Google Sans"/>
              </a:rPr>
              <a:t>:</a:t>
            </a:r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 Meccanismo del sistema operativo che assicura che ogni processo in esecuzione sia indipendente. Un processo non può accedere alla memoria o alle risorse di un altro, a meno che non sia esplicitamente consentito.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1" i="0" dirty="0" err="1">
                <a:solidFill>
                  <a:srgbClr val="0A0A0A"/>
                </a:solidFill>
                <a:effectLst/>
                <a:latin typeface="Google Sans"/>
              </a:rPr>
              <a:t>Sandboxing</a:t>
            </a:r>
            <a:r>
              <a:rPr lang="it-IT" b="1" i="0" dirty="0">
                <a:solidFill>
                  <a:srgbClr val="0A0A0A"/>
                </a:solidFill>
                <a:effectLst/>
                <a:latin typeface="Google Sans"/>
              </a:rPr>
              <a:t>:</a:t>
            </a:r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 Tecnica che esegue programmi o codice in un ambiente ristretto (una "sabbiera") per isolarli dal sistema operativo ospite, proteggendo quest'ultimo da malware o comportamenti anomali.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1" i="0" dirty="0">
                <a:solidFill>
                  <a:srgbClr val="0A0A0A"/>
                </a:solidFill>
                <a:effectLst/>
                <a:latin typeface="Google Sans"/>
              </a:rPr>
              <a:t>Containerizzazione (es. Docker):</a:t>
            </a:r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 Separa le applicazioni a livello di utente, consentendo loro di girare in ambienti isolati pur condividendo lo stesso kernel del sistema operativo. </a:t>
            </a:r>
          </a:p>
        </p:txBody>
      </p:sp>
    </p:spTree>
    <p:extLst>
      <p:ext uri="{BB962C8B-B14F-4D97-AF65-F5344CB8AC3E}">
        <p14:creationId xmlns:p14="http://schemas.microsoft.com/office/powerpoint/2010/main" val="1964809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3FB8F58-0AB2-E38F-1D3E-FF471C8CA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 i="0" u="none" strike="noStrike" dirty="0">
                <a:solidFill>
                  <a:srgbClr val="001D35"/>
                </a:solidFill>
                <a:effectLst/>
                <a:latin typeface="Google Sans"/>
              </a:rPr>
              <a:t>Isolamento di Virtualizzazione e Hardware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71BC943-E6A6-29AF-463A-A3662C07D1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it-IT" b="1" i="0" dirty="0">
                <a:solidFill>
                  <a:srgbClr val="0A0A0A"/>
                </a:solidFill>
                <a:effectLst/>
                <a:latin typeface="Google Sans"/>
              </a:rPr>
              <a:t>Virtual Machines (VM):</a:t>
            </a:r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 Utilizzo di </a:t>
            </a:r>
            <a:r>
              <a:rPr lang="it-IT" b="0" i="0" dirty="0" err="1">
                <a:solidFill>
                  <a:srgbClr val="0A0A0A"/>
                </a:solidFill>
                <a:effectLst/>
                <a:latin typeface="Google Sans"/>
              </a:rPr>
              <a:t>hypervisor</a:t>
            </a:r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 per separare completamente i sistemi operativi, garantendo che una VM non acceda alle risorse fisiche (CPU, RAM, disco) di un'altra.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1" i="0" dirty="0">
                <a:solidFill>
                  <a:srgbClr val="0A0A0A"/>
                </a:solidFill>
                <a:effectLst/>
                <a:latin typeface="Google Sans"/>
              </a:rPr>
              <a:t>Isolamento Fisico:</a:t>
            </a:r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 Metodo estremo che separa fisicamente i computer e le reti da internet o da altre reti non attendibili per proteggere dati critici. 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659871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Cos’è la virtualizzazione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Astrazione hardware: il software non vede direttamente la CPU reale</a:t>
            </a:r>
          </a:p>
          <a:p>
            <a:r>
              <a:t>Guest OS: sistema operativo installato nella VM</a:t>
            </a:r>
          </a:p>
          <a:p>
            <a:r>
              <a:t>Host OS: sistema operativo fisico sottostante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Componenti principali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Host: macchina fisica reale</a:t>
            </a:r>
          </a:p>
          <a:p>
            <a:r>
              <a:t>Hypervisor: software di gestione virtualizzazione</a:t>
            </a:r>
          </a:p>
          <a:p>
            <a:r>
              <a:t>VM: ambiente isolato con hardware simulato</a:t>
            </a:r>
          </a:p>
          <a:p>
            <a:r>
              <a:t>Virtual Disk: file che rappresenta un disco fisico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Tipi di virtualizzazione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Server Virtualization: server logici</a:t>
            </a:r>
          </a:p>
          <a:p>
            <a:r>
              <a:t>Desktop Virtualization (VDI = Virtual Desktop Infrastructure)</a:t>
            </a:r>
          </a:p>
          <a:p>
            <a:r>
              <a:t>Network Virtualization: reti simulate</a:t>
            </a:r>
          </a:p>
          <a:p>
            <a:r>
              <a:t>Storage Virtualization: dischi logici aggregati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Virtualizzazione e sicurezza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Sandbox: ambiente isolato per analisi malware</a:t>
            </a:r>
          </a:p>
          <a:p>
            <a:r>
              <a:t>Malware Analysis: studio comportamento software malevolo</a:t>
            </a:r>
          </a:p>
          <a:p>
            <a:r>
              <a:t>Forensics: analisi post-incidente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SOC e virtualizzazione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SOC (Security Operations Center): centro monitoraggio sicurezza</a:t>
            </a:r>
          </a:p>
          <a:p>
            <a:r>
              <a:t>Replica ambienti compromessi</a:t>
            </a:r>
          </a:p>
          <a:p>
            <a:r>
              <a:t>Test attacchi senza rischi reali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749714D-514C-037E-5441-3FD1A9F3A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SOC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BC7D3C4-E7E4-7EB0-E116-67CB0A7614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struttura centralizzata — composta da persone, processi e tecnologie — dedicata al monitoraggio, alla rilevazione, all'analisi e alla risposta proattiva contro le minacce informatiche</a:t>
            </a:r>
            <a:r>
              <a:rPr lang="it-IT" b="0" i="0" u="none" strike="noStrike" dirty="0">
                <a:solidFill>
                  <a:srgbClr val="0A0A0A"/>
                </a:solidFill>
                <a:effectLst/>
                <a:latin typeface="Google Sans"/>
              </a:rPr>
              <a:t>.</a:t>
            </a:r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 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020375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605B5CA-E22A-D800-5FCA-653775CA5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i="0" u="none" strike="noStrike" dirty="0">
                <a:solidFill>
                  <a:srgbClr val="001D35"/>
                </a:solidFill>
                <a:effectLst/>
                <a:latin typeface="Google Sans"/>
              </a:rPr>
              <a:t>Funzioni Principali del SOC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1FE9D20-49E5-9EA7-D8AC-29B0EDD0E2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it-IT" b="1" i="0" dirty="0">
                <a:solidFill>
                  <a:srgbClr val="0A0A0A"/>
                </a:solidFill>
                <a:effectLst/>
                <a:latin typeface="Google Sans"/>
              </a:rPr>
              <a:t>Monitoraggio h24 (24/7):</a:t>
            </a:r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 Sorveglianza costante di reti e dispositivi per individuare anomalie in tempo reale.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1" i="0" dirty="0">
                <a:solidFill>
                  <a:srgbClr val="0A0A0A"/>
                </a:solidFill>
                <a:effectLst/>
                <a:latin typeface="Google Sans"/>
              </a:rPr>
              <a:t>Rilevazione delle minacce (</a:t>
            </a:r>
            <a:r>
              <a:rPr lang="it-IT" b="1" i="0" dirty="0" err="1">
                <a:solidFill>
                  <a:srgbClr val="0A0A0A"/>
                </a:solidFill>
                <a:effectLst/>
                <a:latin typeface="Google Sans"/>
              </a:rPr>
              <a:t>Detection</a:t>
            </a:r>
            <a:r>
              <a:rPr lang="it-IT" b="1" i="0" dirty="0">
                <a:solidFill>
                  <a:srgbClr val="0A0A0A"/>
                </a:solidFill>
                <a:effectLst/>
                <a:latin typeface="Google Sans"/>
              </a:rPr>
              <a:t>):</a:t>
            </a:r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 Utilizzo di strumenti come SIEM (Security Information and Event Management), EDR (Endpoint </a:t>
            </a:r>
            <a:r>
              <a:rPr lang="it-IT" b="0" i="0" dirty="0" err="1">
                <a:solidFill>
                  <a:srgbClr val="0A0A0A"/>
                </a:solidFill>
                <a:effectLst/>
                <a:latin typeface="Google Sans"/>
              </a:rPr>
              <a:t>Detection</a:t>
            </a:r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 and </a:t>
            </a:r>
            <a:r>
              <a:rPr lang="it-IT" b="0" i="0" dirty="0" err="1">
                <a:solidFill>
                  <a:srgbClr val="0A0A0A"/>
                </a:solidFill>
                <a:effectLst/>
                <a:latin typeface="Google Sans"/>
              </a:rPr>
              <a:t>Response</a:t>
            </a:r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) e SOAR (Security </a:t>
            </a:r>
            <a:r>
              <a:rPr lang="it-IT" b="0" i="0" dirty="0" err="1">
                <a:solidFill>
                  <a:srgbClr val="0A0A0A"/>
                </a:solidFill>
                <a:effectLst/>
                <a:latin typeface="Google Sans"/>
              </a:rPr>
              <a:t>Orchestration</a:t>
            </a:r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, Automation and </a:t>
            </a:r>
            <a:r>
              <a:rPr lang="it-IT" b="0" i="0" dirty="0" err="1">
                <a:solidFill>
                  <a:srgbClr val="0A0A0A"/>
                </a:solidFill>
                <a:effectLst/>
                <a:latin typeface="Google Sans"/>
              </a:rPr>
              <a:t>Response</a:t>
            </a:r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) per identificare potenziali violazioni.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1" i="0" dirty="0">
                <a:solidFill>
                  <a:srgbClr val="0A0A0A"/>
                </a:solidFill>
                <a:effectLst/>
                <a:latin typeface="Google Sans"/>
              </a:rPr>
              <a:t>Analisi e </a:t>
            </a:r>
            <a:r>
              <a:rPr lang="it-IT" b="1" i="0" dirty="0" err="1">
                <a:solidFill>
                  <a:srgbClr val="0A0A0A"/>
                </a:solidFill>
                <a:effectLst/>
                <a:latin typeface="Google Sans"/>
              </a:rPr>
              <a:t>Investigation</a:t>
            </a:r>
            <a:r>
              <a:rPr lang="it-IT" b="1" i="0" dirty="0">
                <a:solidFill>
                  <a:srgbClr val="0A0A0A"/>
                </a:solidFill>
                <a:effectLst/>
                <a:latin typeface="Google Sans"/>
              </a:rPr>
              <a:t>:</a:t>
            </a:r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 Gli analisti SOC (analisti di sicurezza) esaminano gli avvisi generati per distinguere i falsi positivi dalle minacce reali.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1" i="0" dirty="0" err="1">
                <a:solidFill>
                  <a:srgbClr val="0A0A0A"/>
                </a:solidFill>
                <a:effectLst/>
                <a:latin typeface="Google Sans"/>
              </a:rPr>
              <a:t>Incident</a:t>
            </a:r>
            <a:r>
              <a:rPr lang="it-IT" b="1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it-IT" b="1" i="0" dirty="0" err="1">
                <a:solidFill>
                  <a:srgbClr val="0A0A0A"/>
                </a:solidFill>
                <a:effectLst/>
                <a:latin typeface="Google Sans"/>
              </a:rPr>
              <a:t>Response</a:t>
            </a:r>
            <a:r>
              <a:rPr lang="it-IT" b="1" i="0" dirty="0">
                <a:solidFill>
                  <a:srgbClr val="0A0A0A"/>
                </a:solidFill>
                <a:effectLst/>
                <a:latin typeface="Google Sans"/>
              </a:rPr>
              <a:t> (Risposta agli incidenti):</a:t>
            </a:r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 Azioni immediate per contenere, eradicare e mitigare gli effetti di un attacco, come l'isolamento di un dispositivo infetto.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1" i="0" dirty="0" err="1">
                <a:solidFill>
                  <a:srgbClr val="0A0A0A"/>
                </a:solidFill>
                <a:effectLst/>
                <a:latin typeface="Google Sans"/>
              </a:rPr>
              <a:t>Threat</a:t>
            </a:r>
            <a:r>
              <a:rPr lang="it-IT" b="1" i="0" dirty="0">
                <a:solidFill>
                  <a:srgbClr val="0A0A0A"/>
                </a:solidFill>
                <a:effectLst/>
                <a:latin typeface="Google Sans"/>
              </a:rPr>
              <a:t> Intelligence:</a:t>
            </a:r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 Raccolta di informazioni sulle nuove minacce e vulnerabilità per adeguare le difese prima che vengano sfruttate. </a:t>
            </a:r>
          </a:p>
        </p:txBody>
      </p:sp>
    </p:spTree>
    <p:extLst>
      <p:ext uri="{BB962C8B-B14F-4D97-AF65-F5344CB8AC3E}">
        <p14:creationId xmlns:p14="http://schemas.microsoft.com/office/powerpoint/2010/main" val="16981458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VM vs fisico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Provisioning: creazione rapida sistemi</a:t>
            </a:r>
          </a:p>
          <a:p>
            <a:r>
              <a:t>Rollback: ritorno stato precedente</a:t>
            </a:r>
          </a:p>
          <a:p>
            <a:r>
              <a:t>Portabilità: VM copiabile come file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Obiettivi della lezione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Comprendere</a:t>
            </a:r>
            <a:r>
              <a:rPr dirty="0"/>
              <a:t> il </a:t>
            </a:r>
            <a:r>
              <a:rPr dirty="0" err="1"/>
              <a:t>concetto</a:t>
            </a:r>
            <a:r>
              <a:rPr dirty="0"/>
              <a:t> di Virtual Machine </a:t>
            </a:r>
            <a:br>
              <a:rPr lang="it-IT" dirty="0"/>
            </a:br>
            <a:r>
              <a:rPr dirty="0"/>
              <a:t>(VM = </a:t>
            </a:r>
            <a:r>
              <a:rPr dirty="0" err="1"/>
              <a:t>macchina</a:t>
            </a:r>
            <a:r>
              <a:rPr dirty="0"/>
              <a:t> </a:t>
            </a:r>
            <a:r>
              <a:rPr dirty="0" err="1"/>
              <a:t>virtuale</a:t>
            </a:r>
            <a:r>
              <a:rPr dirty="0"/>
              <a:t> </a:t>
            </a:r>
            <a:r>
              <a:rPr dirty="0" err="1"/>
              <a:t>simulata</a:t>
            </a:r>
            <a:r>
              <a:rPr dirty="0"/>
              <a:t> via software)</a:t>
            </a:r>
          </a:p>
          <a:p>
            <a:r>
              <a:rPr dirty="0" err="1"/>
              <a:t>Capire</a:t>
            </a:r>
            <a:r>
              <a:rPr dirty="0"/>
              <a:t> il </a:t>
            </a:r>
            <a:r>
              <a:rPr dirty="0" err="1"/>
              <a:t>ruolo</a:t>
            </a:r>
            <a:r>
              <a:rPr dirty="0"/>
              <a:t> </a:t>
            </a:r>
            <a:r>
              <a:rPr dirty="0" err="1"/>
              <a:t>dell’Hypervisor</a:t>
            </a:r>
            <a:r>
              <a:rPr dirty="0"/>
              <a:t> (software </a:t>
            </a:r>
            <a:r>
              <a:rPr dirty="0" err="1"/>
              <a:t>che</a:t>
            </a:r>
            <a:r>
              <a:rPr dirty="0"/>
              <a:t> </a:t>
            </a:r>
            <a:r>
              <a:rPr dirty="0" err="1"/>
              <a:t>gestisce</a:t>
            </a:r>
            <a:r>
              <a:rPr dirty="0"/>
              <a:t> le VM)</a:t>
            </a:r>
          </a:p>
          <a:p>
            <a:r>
              <a:rPr dirty="0" err="1"/>
              <a:t>Preparare</a:t>
            </a:r>
            <a:r>
              <a:rPr dirty="0"/>
              <a:t> </a:t>
            </a:r>
            <a:r>
              <a:rPr dirty="0" err="1"/>
              <a:t>l’ambiente</a:t>
            </a:r>
            <a:r>
              <a:rPr dirty="0"/>
              <a:t> di </a:t>
            </a:r>
            <a:r>
              <a:rPr dirty="0" err="1"/>
              <a:t>laboratorio</a:t>
            </a:r>
            <a:r>
              <a:rPr dirty="0"/>
              <a:t> per </a:t>
            </a:r>
            <a:r>
              <a:rPr dirty="0" err="1"/>
              <a:t>attività</a:t>
            </a:r>
            <a:r>
              <a:rPr dirty="0"/>
              <a:t> </a:t>
            </a:r>
            <a:r>
              <a:rPr dirty="0" err="1"/>
              <a:t>pratiche</a:t>
            </a:r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E7EA6C-D3FC-056C-B0A6-4DB2F15A9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Provisioning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38D2207-70F3-CE51-8FE2-45972B6030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0" i="0" u="none" strike="noStrike" dirty="0">
                <a:solidFill>
                  <a:srgbClr val="001D35"/>
                </a:solidFill>
                <a:effectLst/>
                <a:latin typeface="Google Sans"/>
              </a:rPr>
              <a:t>processo di creazione, configurazione e messa a disposizione di risorse IT (hardware, software, reti, macchine virtuali, account utente) affinché siano pronte all'uso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688249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598210-4CDF-554F-142F-3F012801D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i="0" dirty="0">
                <a:solidFill>
                  <a:srgbClr val="0A0A0A"/>
                </a:solidFill>
                <a:effectLst/>
                <a:latin typeface="Google Sans"/>
              </a:rPr>
              <a:t>Tipi di Provisioning: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465394D-5C23-09F2-AFF7-0CD848E9D3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it-IT" b="1" i="0" dirty="0">
                <a:solidFill>
                  <a:srgbClr val="681DA8"/>
                </a:solidFill>
                <a:effectLst/>
                <a:latin typeface="Google Sans"/>
                <a:hlinkClick r:id="rId2"/>
              </a:rPr>
              <a:t>Server Provisioning</a:t>
            </a:r>
            <a:r>
              <a:rPr lang="it-IT" b="1" i="0" dirty="0">
                <a:solidFill>
                  <a:srgbClr val="0A0A0A"/>
                </a:solidFill>
                <a:effectLst/>
                <a:latin typeface="Google Sans"/>
              </a:rPr>
              <a:t>:</a:t>
            </a:r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 Configurazione di server fisici o virtuali con il sistema operativo, software e risorse di rete necessari.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1" i="0" dirty="0">
                <a:solidFill>
                  <a:srgbClr val="681DA8"/>
                </a:solidFill>
                <a:effectLst/>
                <a:latin typeface="Google Sans"/>
                <a:hlinkClick r:id="rId3"/>
              </a:rPr>
              <a:t>User Provisioning</a:t>
            </a:r>
            <a:r>
              <a:rPr lang="it-IT" b="1" i="0" dirty="0">
                <a:solidFill>
                  <a:srgbClr val="0A0A0A"/>
                </a:solidFill>
                <a:effectLst/>
                <a:latin typeface="Google Sans"/>
              </a:rPr>
              <a:t> (Utenti):</a:t>
            </a:r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 Creazione, gestione e rimozione di account utente e privilegi di accesso (es. Active Directory, app SaaS).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1" i="0" dirty="0">
                <a:solidFill>
                  <a:srgbClr val="681DA8"/>
                </a:solidFill>
                <a:effectLst/>
                <a:latin typeface="Google Sans"/>
                <a:hlinkClick r:id="rId4"/>
              </a:rPr>
              <a:t>Network Provisioning</a:t>
            </a:r>
            <a:r>
              <a:rPr lang="it-IT" b="1" i="0" dirty="0">
                <a:solidFill>
                  <a:srgbClr val="0A0A0A"/>
                </a:solidFill>
                <a:effectLst/>
                <a:latin typeface="Google Sans"/>
              </a:rPr>
              <a:t>:</a:t>
            </a:r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 Configurazione delle risorse di rete (switch, router, firewall) per garantire connettività.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1" i="0" dirty="0">
                <a:solidFill>
                  <a:srgbClr val="681DA8"/>
                </a:solidFill>
                <a:effectLst/>
                <a:latin typeface="Google Sans"/>
                <a:hlinkClick r:id="rId5"/>
              </a:rPr>
              <a:t>Service Provisioning</a:t>
            </a:r>
            <a:r>
              <a:rPr lang="it-IT" b="1" i="0" dirty="0">
                <a:solidFill>
                  <a:srgbClr val="0A0A0A"/>
                </a:solidFill>
                <a:effectLst/>
                <a:latin typeface="Google Sans"/>
              </a:rPr>
              <a:t>:</a:t>
            </a:r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 Attivazione di servizi specifici, spesso in contesti cloud o telecomunicazioni.</a:t>
            </a:r>
          </a:p>
        </p:txBody>
      </p:sp>
    </p:spTree>
    <p:extLst>
      <p:ext uri="{BB962C8B-B14F-4D97-AF65-F5344CB8AC3E}">
        <p14:creationId xmlns:p14="http://schemas.microsoft.com/office/powerpoint/2010/main" val="5133878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F0C1924-94BD-74DE-1779-D58ADEF3DF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76944"/>
            <a:ext cx="8229600" cy="5549220"/>
          </a:xfrm>
        </p:spPr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it-IT" b="1" i="0" dirty="0">
                <a:solidFill>
                  <a:srgbClr val="0A0A0A"/>
                </a:solidFill>
                <a:effectLst/>
                <a:latin typeface="Google Sans"/>
              </a:rPr>
              <a:t>Provisioning vs Configurazione:</a:t>
            </a:r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 Il provisioning mette a disposizione la risorsa (es. crea la VM), mentre la configurazione imposta i dettagli specifici (es. installa le applicazioni).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1" i="0" dirty="0">
                <a:solidFill>
                  <a:srgbClr val="0A0A0A"/>
                </a:solidFill>
                <a:effectLst/>
                <a:latin typeface="Google Sans"/>
              </a:rPr>
              <a:t>Automazione:</a:t>
            </a:r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 Negli ambienti moderni, il provisioning manuale è sostituito dall'automazione (</a:t>
            </a:r>
            <a:r>
              <a:rPr lang="it-IT" b="0" i="0" dirty="0" err="1">
                <a:solidFill>
                  <a:srgbClr val="0A0A0A"/>
                </a:solidFill>
                <a:effectLst/>
                <a:latin typeface="Google Sans"/>
              </a:rPr>
              <a:t>IaC</a:t>
            </a:r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) per ridurre errori, migliorare la coerenza tra ambienti (sviluppo, test, produzione) e accelerare i tempi.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1" i="0" dirty="0">
                <a:solidFill>
                  <a:srgbClr val="0A0A0A"/>
                </a:solidFill>
                <a:effectLst/>
                <a:latin typeface="Google Sans"/>
              </a:rPr>
              <a:t>Vantaggi:</a:t>
            </a:r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 Maggiore efficienza, riduzione degli errori manuali, sicurezza migliorata (gestione corretta dei diritti di accesso) e rapidità nel rilascio di nuovi servizi.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1" i="0" dirty="0">
                <a:solidFill>
                  <a:srgbClr val="681DA8"/>
                </a:solidFill>
                <a:effectLst/>
                <a:latin typeface="Google Sans"/>
                <a:hlinkClick r:id="rId2"/>
              </a:rPr>
              <a:t>Deprovisioning</a:t>
            </a:r>
            <a:r>
              <a:rPr lang="it-IT" b="1" i="0" dirty="0">
                <a:solidFill>
                  <a:srgbClr val="0A0A0A"/>
                </a:solidFill>
                <a:effectLst/>
                <a:latin typeface="Google Sans"/>
              </a:rPr>
              <a:t>:</a:t>
            </a:r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 È il processo inverso, ovvero la rimozione o il recupero di risorse e accessi non più necessari. 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427766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Snapshot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Snapshot: fotografia dello stato sistema</a:t>
            </a:r>
          </a:p>
          <a:p>
            <a:r>
              <a:t>Utile nei penetration test</a:t>
            </a:r>
          </a:p>
          <a:p>
            <a:r>
              <a:t>Riduce downtime (tempo inattività)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6B452F-428A-F4B2-6FC4-617139698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Snapshot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614623E-2D65-2522-0391-B3DE0046BE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9714"/>
          </a:xfrm>
        </p:spPr>
        <p:txBody>
          <a:bodyPr>
            <a:normAutofit fontScale="85000" lnSpcReduction="20000"/>
          </a:bodyPr>
          <a:lstStyle/>
          <a:p>
            <a:r>
              <a:rPr lang="it-IT" b="0" i="0" u="none" strike="noStrike" dirty="0">
                <a:solidFill>
                  <a:srgbClr val="001D35"/>
                </a:solidFill>
                <a:effectLst/>
                <a:latin typeface="Google Sans"/>
              </a:rPr>
              <a:t>copia virtuale, immediata e in sola lettura dello stato di un sistema (macchina virtuale, disco o volume) in un preciso momento</a:t>
            </a:r>
          </a:p>
          <a:p>
            <a:endParaRPr lang="it-IT" b="0" i="0" u="none" strike="noStrike" dirty="0">
              <a:solidFill>
                <a:srgbClr val="001D35"/>
              </a:solidFill>
              <a:effectLst/>
              <a:latin typeface="Google San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1" i="0" dirty="0">
                <a:solidFill>
                  <a:srgbClr val="0A0A0A"/>
                </a:solidFill>
                <a:effectLst/>
                <a:latin typeface="Google Sans"/>
              </a:rPr>
              <a:t>Funzionamento:</a:t>
            </a:r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 Quando viene creato uno snapshot, il sistema "congela" il disco originale e crea un file differenziale (delta file) dove vengono salvate tutte le nuove modifiche. Lo snapshot originale rimane immutato.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it-IT" b="0" i="0" dirty="0">
              <a:solidFill>
                <a:srgbClr val="0A0A0A"/>
              </a:solidFill>
              <a:effectLst/>
              <a:latin typeface="Google San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1" i="0" dirty="0">
                <a:solidFill>
                  <a:srgbClr val="0A0A0A"/>
                </a:solidFill>
                <a:effectLst/>
                <a:latin typeface="Google Sans"/>
              </a:rPr>
              <a:t>Differenza col Backup:</a:t>
            </a:r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 A differenza di un backup tradizionale (copia completa e indipendente), lo snapshot è un'istantanea "point-in-time" strettamente dipendente dal disco originale e risiede solitamente sullo stesso storage.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it-IT" b="0" i="0" dirty="0">
              <a:solidFill>
                <a:srgbClr val="0A0A0A"/>
              </a:solidFill>
              <a:effectLst/>
              <a:latin typeface="Google San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1" i="0" dirty="0">
                <a:solidFill>
                  <a:srgbClr val="0A0A0A"/>
                </a:solidFill>
                <a:effectLst/>
                <a:latin typeface="Google Sans"/>
              </a:rPr>
              <a:t>Utilizzi comuni:</a:t>
            </a:r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 Sono fondamentali prima di aggiornamenti di sistema, installazioni di patch, o per test, consentendo di annullare rapidamente le modifiche se qualcosa va storto.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362751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Cloud computing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IaaS (Infrastructure as a Service): server </a:t>
            </a:r>
            <a:r>
              <a:rPr dirty="0" err="1"/>
              <a:t>virtuali</a:t>
            </a:r>
            <a:r>
              <a:rPr dirty="0"/>
              <a:t> </a:t>
            </a:r>
            <a:r>
              <a:rPr dirty="0" err="1"/>
              <a:t>nel</a:t>
            </a:r>
            <a:r>
              <a:rPr dirty="0"/>
              <a:t> cloud</a:t>
            </a:r>
          </a:p>
          <a:p>
            <a:r>
              <a:rPr dirty="0"/>
              <a:t>Elasticity: </a:t>
            </a:r>
            <a:r>
              <a:rPr dirty="0" err="1"/>
              <a:t>risorse</a:t>
            </a:r>
            <a:r>
              <a:rPr dirty="0"/>
              <a:t> </a:t>
            </a:r>
            <a:r>
              <a:rPr dirty="0" err="1"/>
              <a:t>dinamiche</a:t>
            </a:r>
            <a:endParaRPr dirty="0"/>
          </a:p>
          <a:p>
            <a:r>
              <a:rPr dirty="0"/>
              <a:t>Multi-tenant: </a:t>
            </a:r>
            <a:r>
              <a:rPr dirty="0" err="1"/>
              <a:t>più</a:t>
            </a:r>
            <a:r>
              <a:rPr dirty="0"/>
              <a:t> </a:t>
            </a:r>
            <a:r>
              <a:rPr dirty="0" err="1"/>
              <a:t>clienti</a:t>
            </a:r>
            <a:r>
              <a:rPr dirty="0"/>
              <a:t> </a:t>
            </a:r>
            <a:r>
              <a:rPr dirty="0" err="1"/>
              <a:t>stesso</a:t>
            </a:r>
            <a:r>
              <a:rPr dirty="0"/>
              <a:t> hardware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Rischi sicurezza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b="1" dirty="0"/>
              <a:t>VM Escape: </a:t>
            </a:r>
            <a:r>
              <a:rPr dirty="0" err="1"/>
              <a:t>attacco</a:t>
            </a:r>
            <a:r>
              <a:rPr dirty="0"/>
              <a:t> </a:t>
            </a:r>
            <a:r>
              <a:rPr dirty="0" err="1"/>
              <a:t>che</a:t>
            </a:r>
            <a:r>
              <a:rPr dirty="0"/>
              <a:t> </a:t>
            </a:r>
            <a:r>
              <a:rPr dirty="0" err="1"/>
              <a:t>esce</a:t>
            </a:r>
            <a:r>
              <a:rPr dirty="0"/>
              <a:t> </a:t>
            </a:r>
            <a:r>
              <a:rPr dirty="0" err="1"/>
              <a:t>dalla</a:t>
            </a:r>
            <a:r>
              <a:rPr dirty="0"/>
              <a:t> </a:t>
            </a:r>
            <a:r>
              <a:rPr dirty="0" err="1"/>
              <a:t>macchina</a:t>
            </a:r>
            <a:r>
              <a:rPr dirty="0"/>
              <a:t> </a:t>
            </a:r>
            <a:r>
              <a:rPr dirty="0" err="1"/>
              <a:t>virtuale</a:t>
            </a:r>
            <a:r>
              <a:rPr lang="it-IT" dirty="0"/>
              <a:t> e prende possesso dell’</a:t>
            </a:r>
            <a:r>
              <a:rPr lang="it-IT" dirty="0" err="1"/>
              <a:t>hypervisor</a:t>
            </a:r>
            <a:endParaRPr lang="it-IT" dirty="0"/>
          </a:p>
          <a:p>
            <a:pPr marL="0" indent="0">
              <a:buNone/>
            </a:pPr>
            <a:endParaRPr dirty="0"/>
          </a:p>
          <a:p>
            <a:r>
              <a:rPr b="1" dirty="0"/>
              <a:t>Lateral Movement: </a:t>
            </a:r>
            <a:r>
              <a:rPr dirty="0" err="1"/>
              <a:t>movimento</a:t>
            </a:r>
            <a:r>
              <a:rPr dirty="0"/>
              <a:t> </a:t>
            </a:r>
            <a:r>
              <a:rPr dirty="0" err="1"/>
              <a:t>laterale</a:t>
            </a:r>
            <a:r>
              <a:rPr dirty="0"/>
              <a:t> </a:t>
            </a:r>
            <a:r>
              <a:rPr dirty="0" err="1"/>
              <a:t>nella</a:t>
            </a:r>
            <a:r>
              <a:rPr dirty="0"/>
              <a:t> rete</a:t>
            </a:r>
            <a:r>
              <a:rPr lang="it-IT" dirty="0"/>
              <a:t>:</a:t>
            </a:r>
            <a:r>
              <a:rPr lang="it-IT" b="0" i="0" u="none" strike="noStrike" dirty="0">
                <a:solidFill>
                  <a:srgbClr val="0A0A0A"/>
                </a:solidFill>
                <a:effectLst/>
                <a:latin typeface="Google Sans"/>
              </a:rPr>
              <a:t> </a:t>
            </a:r>
            <a:r>
              <a:rPr lang="it-IT" dirty="0"/>
              <a:t>tattica utilizzata dagli attaccanti per spostarsi attraverso una rete compromessa, muovendosi da un endpoint iniziale a sistemi, server e dati sempre più critici</a:t>
            </a:r>
            <a:r>
              <a:rPr lang="it-IT" b="0" i="0" u="none" strike="noStrike" dirty="0">
                <a:solidFill>
                  <a:srgbClr val="0A0A0A"/>
                </a:solidFill>
                <a:effectLst/>
                <a:latin typeface="Google Sans"/>
              </a:rPr>
              <a:t>.</a:t>
            </a:r>
            <a:endParaRPr lang="it-IT" dirty="0"/>
          </a:p>
          <a:p>
            <a:pPr marL="0" indent="0">
              <a:buNone/>
            </a:pPr>
            <a:endParaRPr dirty="0"/>
          </a:p>
          <a:p>
            <a:r>
              <a:rPr b="1" dirty="0"/>
              <a:t>Misconfiguration: </a:t>
            </a:r>
            <a:r>
              <a:rPr dirty="0" err="1"/>
              <a:t>configurazione</a:t>
            </a:r>
            <a:r>
              <a:rPr dirty="0"/>
              <a:t> errata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Preparazione laboratorio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Abilitare</a:t>
            </a:r>
            <a:r>
              <a:rPr dirty="0"/>
              <a:t> Intel VT-x / AMD-V (</a:t>
            </a:r>
            <a:r>
              <a:rPr dirty="0" err="1"/>
              <a:t>estensioni</a:t>
            </a:r>
            <a:r>
              <a:rPr dirty="0"/>
              <a:t> CPU </a:t>
            </a:r>
            <a:r>
              <a:rPr dirty="0" err="1"/>
              <a:t>virtualizzazione</a:t>
            </a:r>
            <a:r>
              <a:rPr dirty="0"/>
              <a:t>)</a:t>
            </a:r>
          </a:p>
          <a:p>
            <a:r>
              <a:rPr dirty="0" err="1"/>
              <a:t>Installare</a:t>
            </a:r>
            <a:r>
              <a:rPr dirty="0"/>
              <a:t> hypervisor hosted</a:t>
            </a:r>
            <a:endParaRPr lang="it-IT" dirty="0"/>
          </a:p>
          <a:p>
            <a:r>
              <a:rPr lang="it-IT" dirty="0"/>
              <a:t>Configurare NFS su NAS</a:t>
            </a:r>
            <a:endParaRPr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Creazione VM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Allocare RAM e CPU virtuali</a:t>
            </a:r>
          </a:p>
          <a:p>
            <a:r>
              <a:t>Creare Virtual Disk Image (VDI)</a:t>
            </a:r>
          </a:p>
          <a:p>
            <a:r>
              <a:t>Montare file ISO (immagine disco installazione OS)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Test VM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Ping: verifica rete</a:t>
            </a:r>
          </a:p>
          <a:p>
            <a:r>
              <a:t>Resource monitoring: controllo risorse</a:t>
            </a:r>
          </a:p>
          <a:p>
            <a:r>
              <a:t>Boot test: verifica avvio corretto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Evoluzione dei sistemi 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Bare Metal: server fisico dedicato ad un solo sistema operativo</a:t>
            </a:r>
          </a:p>
          <a:p>
            <a:r>
              <a:t>Problema: risorse CPU (Central Processing Unit) e RAM (Random Access Memory) sottoutilizzate</a:t>
            </a:r>
          </a:p>
          <a:p>
            <a:r>
              <a:t>Necessità di consolidamento infrastrutturale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Buone pratiche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Naming convention: nomi standard VM</a:t>
            </a:r>
          </a:p>
          <a:p>
            <a:r>
              <a:t>Backup immagini</a:t>
            </a:r>
          </a:p>
          <a:p>
            <a:r>
              <a:t>Documentazione configurazioni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Riepilogo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Virtualizzazione base della sicurezza moderna</a:t>
            </a:r>
          </a:p>
          <a:p>
            <a:r>
              <a:t>Permette simulazioni e test controllati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Prossima lezione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Hypervisor Type 1 vs Type 2</a:t>
            </a:r>
          </a:p>
          <a:p>
            <a:r>
              <a:t>Architetture e sicurezza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Problemi infrastruttura fisica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Bassa</a:t>
            </a:r>
            <a:r>
              <a:rPr dirty="0"/>
              <a:t> </a:t>
            </a:r>
            <a:r>
              <a:rPr dirty="0" err="1"/>
              <a:t>scalabilità</a:t>
            </a:r>
            <a:endParaRPr dirty="0"/>
          </a:p>
          <a:p>
            <a:r>
              <a:rPr dirty="0"/>
              <a:t>Backup </a:t>
            </a:r>
            <a:r>
              <a:rPr dirty="0" err="1"/>
              <a:t>complessi</a:t>
            </a:r>
            <a:endParaRPr dirty="0"/>
          </a:p>
          <a:p>
            <a:r>
              <a:rPr dirty="0" err="1"/>
              <a:t>Ripristino</a:t>
            </a:r>
            <a:r>
              <a:rPr dirty="0"/>
              <a:t> lento</a:t>
            </a:r>
          </a:p>
          <a:p>
            <a:r>
              <a:rPr dirty="0"/>
              <a:t>Test </a:t>
            </a:r>
            <a:r>
              <a:rPr dirty="0" err="1"/>
              <a:t>difficili</a:t>
            </a:r>
            <a:endParaRPr lang="it-IT" dirty="0"/>
          </a:p>
          <a:p>
            <a:pPr lvl="1"/>
            <a:r>
              <a:rPr lang="it-IT" dirty="0"/>
              <a:t>Test di sistemi operativi</a:t>
            </a:r>
          </a:p>
          <a:p>
            <a:pPr lvl="1"/>
            <a:r>
              <a:rPr lang="it-IT" dirty="0"/>
              <a:t>Test di reti virtuali</a:t>
            </a:r>
          </a:p>
          <a:p>
            <a:pPr lvl="1"/>
            <a:r>
              <a:rPr lang="it-IT" dirty="0"/>
              <a:t>Test di ripristino (molto importanti)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11C16E-AA32-FE59-E1BC-A9DBFA100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Consolidamento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0267B5C-4E9E-63AB-081C-AC5A8BB571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l"/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Il consolidamento non significa solo "avere meno macchine", ma agire in modo olistico sull'infrastruttura:</a:t>
            </a:r>
          </a:p>
          <a:p>
            <a:pPr algn="l"/>
            <a:endParaRPr lang="it-IT" b="0" i="0" dirty="0">
              <a:solidFill>
                <a:srgbClr val="0A0A0A"/>
              </a:solidFill>
              <a:effectLst/>
              <a:latin typeface="Google San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1" i="0" dirty="0">
                <a:solidFill>
                  <a:srgbClr val="0A0A0A"/>
                </a:solidFill>
                <a:effectLst/>
                <a:latin typeface="Google Sans"/>
              </a:rPr>
              <a:t>Virtualizzazione dei Server:</a:t>
            </a:r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 È il pilastro principale. Permette di far girare più sistemi operativi e applicazioni su un singolo server fisico, riducendo drasticamente il numero di macchine fisiche.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it-IT" b="0" i="0" dirty="0">
              <a:solidFill>
                <a:srgbClr val="0A0A0A"/>
              </a:solidFill>
              <a:effectLst/>
              <a:latin typeface="Google San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1" i="0" dirty="0">
                <a:solidFill>
                  <a:srgbClr val="0A0A0A"/>
                </a:solidFill>
                <a:effectLst/>
                <a:latin typeface="Google Sans"/>
              </a:rPr>
              <a:t>Consolidamento dello Storage:</a:t>
            </a:r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 Centralizzare i dati in soluzioni di storage condiviso (SAN o NAS) invece di utilizzare dischi locali sparsi su numerosi server.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it-IT" b="0" i="0" dirty="0">
              <a:solidFill>
                <a:srgbClr val="0A0A0A"/>
              </a:solidFill>
              <a:effectLst/>
              <a:latin typeface="Google San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1" i="0" dirty="0">
                <a:solidFill>
                  <a:srgbClr val="0A0A0A"/>
                </a:solidFill>
                <a:effectLst/>
                <a:latin typeface="Google Sans"/>
              </a:rPr>
              <a:t>Consolidamento dei Data Center:</a:t>
            </a:r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 Ridurre il numero di sale server o data center fisici per ottimizzare costi di raffreddamento, alimentazione e gestione.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1" i="0" dirty="0">
                <a:solidFill>
                  <a:srgbClr val="0A0A0A"/>
                </a:solidFill>
                <a:effectLst/>
                <a:latin typeface="Google Sans"/>
              </a:rPr>
              <a:t>Razionalizzazione delle Applicazioni:</a:t>
            </a:r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 Eliminare applicazioni duplicate o obsolete. </a:t>
            </a:r>
          </a:p>
        </p:txBody>
      </p:sp>
    </p:spTree>
    <p:extLst>
      <p:ext uri="{BB962C8B-B14F-4D97-AF65-F5344CB8AC3E}">
        <p14:creationId xmlns:p14="http://schemas.microsoft.com/office/powerpoint/2010/main" val="1490097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D96D6BF-C3E7-99C2-E8CA-0A7B4F773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Perché si consolida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B6D5F91-3065-F791-AE65-02496A1506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it-IT" b="1" i="0" dirty="0">
                <a:solidFill>
                  <a:srgbClr val="0A0A0A"/>
                </a:solidFill>
                <a:effectLst/>
                <a:latin typeface="Google Sans"/>
              </a:rPr>
              <a:t>Riduzione dei costi (TCO - Total Cost of Ownership):</a:t>
            </a:r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 Minori costi per hardware, licenze software, energia elettrica e manutenzione.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it-IT" b="0" i="0" dirty="0">
              <a:solidFill>
                <a:srgbClr val="0A0A0A"/>
              </a:solidFill>
              <a:effectLst/>
              <a:latin typeface="Google San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1" i="0" dirty="0">
                <a:solidFill>
                  <a:srgbClr val="0A0A0A"/>
                </a:solidFill>
                <a:effectLst/>
                <a:latin typeface="Google Sans"/>
              </a:rPr>
              <a:t>Maggiore efficienza:</a:t>
            </a:r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 Aumenta il tasso di utilizzo delle risorse (server non più quasi inattivi).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it-IT" b="0" i="0" dirty="0">
              <a:solidFill>
                <a:srgbClr val="0A0A0A"/>
              </a:solidFill>
              <a:effectLst/>
              <a:latin typeface="Google San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1" i="0" dirty="0">
                <a:solidFill>
                  <a:srgbClr val="0A0A0A"/>
                </a:solidFill>
                <a:effectLst/>
                <a:latin typeface="Google Sans"/>
              </a:rPr>
              <a:t>Gestione semplificata:</a:t>
            </a:r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 Meno macchine fisiche significano meno amministrazione, patch e monitoraggio.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it-IT" b="0" i="0" dirty="0">
              <a:solidFill>
                <a:srgbClr val="0A0A0A"/>
              </a:solidFill>
              <a:effectLst/>
              <a:latin typeface="Google San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1" i="0" dirty="0">
                <a:solidFill>
                  <a:srgbClr val="0A0A0A"/>
                </a:solidFill>
                <a:effectLst/>
                <a:latin typeface="Google Sans"/>
              </a:rPr>
              <a:t>Maggiore sicurezza e affidabilità:</a:t>
            </a:r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 La centralizzazione facilita il backup, il </a:t>
            </a:r>
            <a:r>
              <a:rPr lang="it-IT" b="0" i="0" dirty="0" err="1">
                <a:solidFill>
                  <a:srgbClr val="0A0A0A"/>
                </a:solidFill>
                <a:effectLst/>
                <a:latin typeface="Google Sans"/>
              </a:rPr>
              <a:t>disaster</a:t>
            </a:r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 recovery e l'applicazione di policy di sicurezza.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1" i="0" dirty="0">
                <a:solidFill>
                  <a:srgbClr val="0A0A0A"/>
                </a:solidFill>
                <a:effectLst/>
                <a:latin typeface="Google Sans"/>
              </a:rPr>
              <a:t>Spazio ridotto:</a:t>
            </a:r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 Meno server fisici richiedono meno spazio fisico nel data center. </a:t>
            </a:r>
          </a:p>
        </p:txBody>
      </p:sp>
    </p:spTree>
    <p:extLst>
      <p:ext uri="{BB962C8B-B14F-4D97-AF65-F5344CB8AC3E}">
        <p14:creationId xmlns:p14="http://schemas.microsoft.com/office/powerpoint/2010/main" val="2781094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DB5A5E-350A-C239-CE4B-F4A978744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Tipi di consolidamento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A60C052-AB29-D510-D1B3-CE6344C661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it-IT" b="1" i="0" dirty="0">
                <a:solidFill>
                  <a:srgbClr val="0A0A0A"/>
                </a:solidFill>
                <a:effectLst/>
                <a:latin typeface="Google Sans"/>
              </a:rPr>
              <a:t>Geografico:</a:t>
            </a:r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 Raccogliere in un unico sito fisico macchine dislocate in diverse sedi.</a:t>
            </a:r>
          </a:p>
          <a:p>
            <a:pPr marL="0" indent="0" algn="l">
              <a:buNone/>
            </a:pPr>
            <a:endParaRPr lang="it-IT" b="0" i="0" dirty="0">
              <a:solidFill>
                <a:srgbClr val="0A0A0A"/>
              </a:solidFill>
              <a:effectLst/>
              <a:latin typeface="Google San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it-IT" b="1" i="0" dirty="0">
                <a:solidFill>
                  <a:srgbClr val="0A0A0A"/>
                </a:solidFill>
                <a:effectLst/>
                <a:latin typeface="Google Sans"/>
              </a:rPr>
              <a:t>Logico/Virtuale:</a:t>
            </a:r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 Utilizzare tecnologie di virtualizzazione (come VMware, </a:t>
            </a:r>
            <a:r>
              <a:rPr lang="it-IT" b="0" i="0" dirty="0" err="1">
                <a:solidFill>
                  <a:srgbClr val="0A0A0A"/>
                </a:solidFill>
                <a:effectLst/>
                <a:latin typeface="Google Sans"/>
              </a:rPr>
              <a:t>Hyper</a:t>
            </a:r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-V, KVM) per unificare i carichi di lavoro. </a:t>
            </a:r>
          </a:p>
        </p:txBody>
      </p:sp>
    </p:spTree>
    <p:extLst>
      <p:ext uri="{BB962C8B-B14F-4D97-AF65-F5344CB8AC3E}">
        <p14:creationId xmlns:p14="http://schemas.microsoft.com/office/powerpoint/2010/main" val="8715630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Nascita virtualizzazione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Server </a:t>
            </a:r>
            <a:r>
              <a:rPr lang="it-IT" dirty="0" err="1"/>
              <a:t>consolidation</a:t>
            </a:r>
            <a:r>
              <a:rPr lang="it-IT" dirty="0"/>
              <a:t>: più server logici su uno fisico</a:t>
            </a:r>
          </a:p>
          <a:p>
            <a:r>
              <a:rPr lang="it-IT" dirty="0"/>
              <a:t>Isolamento: ogni VM indipendente dalle altre</a:t>
            </a:r>
          </a:p>
          <a:p>
            <a:r>
              <a:rPr lang="it-IT" dirty="0"/>
              <a:t>OPEX (</a:t>
            </a:r>
            <a:r>
              <a:rPr lang="it-IT" dirty="0" err="1"/>
              <a:t>Operational</a:t>
            </a:r>
            <a:r>
              <a:rPr lang="it-IT" dirty="0"/>
              <a:t> </a:t>
            </a:r>
            <a:r>
              <a:rPr lang="it-IT" dirty="0" err="1"/>
              <a:t>Expenditure</a:t>
            </a:r>
            <a:r>
              <a:rPr lang="it-IT" dirty="0"/>
              <a:t>) ridotti: minori costi operativi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D3B8D4-D6A2-EB78-0618-6CDE90E64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Isolamento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6C41009-A861-5EF5-47A7-682EDC4B5D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/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In ambito informatico e sistemistico, l'</a:t>
            </a:r>
            <a:r>
              <a:rPr lang="it-IT" b="1" i="0" dirty="0">
                <a:solidFill>
                  <a:srgbClr val="0A0A0A"/>
                </a:solidFill>
                <a:effectLst/>
                <a:latin typeface="Google Sans"/>
              </a:rPr>
              <a:t>isolamento</a:t>
            </a:r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 si riferisce all'insieme di tecniche, logiche o fisiche, atte a separare componenti di un sistema IT — come processi, applicazioni, macchine virtuali, reti o database — al fine di impedirne l'interazione diretta, la condivisione di risorse non autorizzata o la propagazione di minacce. </a:t>
            </a:r>
          </a:p>
          <a:p>
            <a:pPr algn="l"/>
            <a:r>
              <a:rPr lang="it-IT" b="0" i="0" dirty="0">
                <a:solidFill>
                  <a:srgbClr val="0A0A0A"/>
                </a:solidFill>
                <a:effectLst/>
                <a:latin typeface="Google Sans"/>
              </a:rPr>
              <a:t>È un pilastro fondamentale della sicurezza informatica (Cybersecurity) e della stabilità dei sistemi (System Administration), utilizzato per compartimentare infrastrutture e dati. 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29674912"/>
      </p:ext>
    </p:extLst>
  </p:cSld>
  <p:clrMapOvr>
    <a:masterClrMapping/>
  </p:clrMapOvr>
</p:sld>
</file>

<file path=ppt/theme/theme1.xml><?xml version="1.0" encoding="utf-8"?>
<a:theme xmlns:a="http://schemas.openxmlformats.org/drawingml/2006/main" name="Raccolta">
  <a:themeElements>
    <a:clrScheme name="Raccolt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Raccolt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accolt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{07519397-B095-6C4A-818D-4291902D95F5}tf10001119</Template>
  <TotalTime>137</TotalTime>
  <Words>1532</Words>
  <Application>Microsoft Macintosh PowerPoint</Application>
  <PresentationFormat>Presentazione su schermo (4:3)</PresentationFormat>
  <Paragraphs>145</Paragraphs>
  <Slides>32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32</vt:i4>
      </vt:variant>
    </vt:vector>
  </HeadingPairs>
  <TitlesOfParts>
    <vt:vector size="36" baseType="lpstr">
      <vt:lpstr>Arial</vt:lpstr>
      <vt:lpstr>Gill Sans MT</vt:lpstr>
      <vt:lpstr>Google Sans</vt:lpstr>
      <vt:lpstr>Raccolta</vt:lpstr>
      <vt:lpstr>Lezione 1: Introduzione alla Virtualizzazione</vt:lpstr>
      <vt:lpstr>Obiettivi della lezione</vt:lpstr>
      <vt:lpstr>Evoluzione dei sistemi IT</vt:lpstr>
      <vt:lpstr>Problemi infrastruttura fisica</vt:lpstr>
      <vt:lpstr>Consolidamento</vt:lpstr>
      <vt:lpstr>Perché si consolida</vt:lpstr>
      <vt:lpstr>Tipi di consolidamento</vt:lpstr>
      <vt:lpstr>Nascita virtualizzazione</vt:lpstr>
      <vt:lpstr>Isolamento</vt:lpstr>
      <vt:lpstr>Isolamento a Livello di Processo e Sistema Operativo</vt:lpstr>
      <vt:lpstr>Isolamento di Virtualizzazione e Hardware</vt:lpstr>
      <vt:lpstr>Cos’è la virtualizzazione</vt:lpstr>
      <vt:lpstr>Componenti principali</vt:lpstr>
      <vt:lpstr>Tipi di virtualizzazione</vt:lpstr>
      <vt:lpstr>Virtualizzazione e sicurezza</vt:lpstr>
      <vt:lpstr>SOC e virtualizzazione</vt:lpstr>
      <vt:lpstr>SOC</vt:lpstr>
      <vt:lpstr>Funzioni Principali del SOC</vt:lpstr>
      <vt:lpstr>VM vs fisico</vt:lpstr>
      <vt:lpstr>Provisioning</vt:lpstr>
      <vt:lpstr>Tipi di Provisioning:</vt:lpstr>
      <vt:lpstr>Presentazione standard di PowerPoint</vt:lpstr>
      <vt:lpstr>Snapshot</vt:lpstr>
      <vt:lpstr>Snapshot</vt:lpstr>
      <vt:lpstr>Cloud computing</vt:lpstr>
      <vt:lpstr>Rischi sicurezza</vt:lpstr>
      <vt:lpstr>Preparazione laboratorio</vt:lpstr>
      <vt:lpstr>Creazione VM</vt:lpstr>
      <vt:lpstr>Test VM</vt:lpstr>
      <vt:lpstr>Buone pratiche</vt:lpstr>
      <vt:lpstr>Riepilogo</vt:lpstr>
      <vt:lpstr>Prossima lezione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Lezione 1 – Introduzione alla Virtualizzazione</dc:title>
  <dc:subject/>
  <dc:creator/>
  <cp:keywords/>
  <dc:description>generated using python-pptx</dc:description>
  <cp:lastModifiedBy>Davide Sani</cp:lastModifiedBy>
  <cp:revision>5</cp:revision>
  <dcterms:created xsi:type="dcterms:W3CDTF">2013-01-27T09:14:16Z</dcterms:created>
  <dcterms:modified xsi:type="dcterms:W3CDTF">2026-02-17T09:46:41Z</dcterms:modified>
  <cp:category/>
</cp:coreProperties>
</file>